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2" r:id="rId4"/>
    <p:sldMasterId id="2147483734" r:id="rId5"/>
    <p:sldMasterId id="2147483747" r:id="rId6"/>
  </p:sldMasterIdLst>
  <p:notesMasterIdLst>
    <p:notesMasterId r:id="rId28"/>
  </p:notesMasterIdLst>
  <p:sldIdLst>
    <p:sldId id="332" r:id="rId7"/>
    <p:sldId id="269" r:id="rId8"/>
    <p:sldId id="270" r:id="rId9"/>
    <p:sldId id="294" r:id="rId10"/>
    <p:sldId id="322" r:id="rId11"/>
    <p:sldId id="274" r:id="rId12"/>
    <p:sldId id="314" r:id="rId13"/>
    <p:sldId id="288" r:id="rId14"/>
    <p:sldId id="321" r:id="rId15"/>
    <p:sldId id="326" r:id="rId16"/>
    <p:sldId id="324" r:id="rId17"/>
    <p:sldId id="334" r:id="rId18"/>
    <p:sldId id="335" r:id="rId19"/>
    <p:sldId id="309" r:id="rId20"/>
    <p:sldId id="327" r:id="rId21"/>
    <p:sldId id="329" r:id="rId22"/>
    <p:sldId id="330" r:id="rId23"/>
    <p:sldId id="331" r:id="rId24"/>
    <p:sldId id="300" r:id="rId25"/>
    <p:sldId id="328" r:id="rId26"/>
    <p:sldId id="303" r:id="rId27"/>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99" autoAdjust="0"/>
  </p:normalViewPr>
  <p:slideViewPr>
    <p:cSldViewPr>
      <p:cViewPr varScale="1">
        <p:scale>
          <a:sx n="65" d="100"/>
          <a:sy n="65" d="100"/>
        </p:scale>
        <p:origin x="1882" y="53"/>
      </p:cViewPr>
      <p:guideLst>
        <p:guide orient="horz" pos="2160"/>
        <p:guide pos="2880"/>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E7934F-8F8E-4E35-AE83-92E7E6B3D1F3}" type="datetimeFigureOut">
              <a:rPr lang="en-US" smtClean="0"/>
              <a:t>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EBF8E3-8CD0-44C0-96C3-BC5D8986FDAE}" type="slidenum">
              <a:rPr lang="en-US" smtClean="0"/>
              <a:t>‹#›</a:t>
            </a:fld>
            <a:endParaRPr lang="en-US"/>
          </a:p>
        </p:txBody>
      </p:sp>
    </p:spTree>
    <p:extLst>
      <p:ext uri="{BB962C8B-B14F-4D97-AF65-F5344CB8AC3E}">
        <p14:creationId xmlns:p14="http://schemas.microsoft.com/office/powerpoint/2010/main" val="75161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endParaRPr lang="en-US" dirty="0"/>
          </a:p>
        </p:txBody>
      </p:sp>
      <p:sp>
        <p:nvSpPr>
          <p:cNvPr id="4" name="Slide Number Placeholder 3"/>
          <p:cNvSpPr>
            <a:spLocks noGrp="1"/>
          </p:cNvSpPr>
          <p:nvPr>
            <p:ph type="sldNum" sz="quarter" idx="10"/>
          </p:nvPr>
        </p:nvSpPr>
        <p:spPr/>
        <p:txBody>
          <a:bodyPr/>
          <a:lstStyle/>
          <a:p>
            <a:fld id="{D4EBF8E3-8CD0-44C0-96C3-BC5D8986FDAE}" type="slidenum">
              <a:rPr lang="en-US" smtClean="0"/>
              <a:t>1</a:t>
            </a:fld>
            <a:endParaRPr lang="en-US"/>
          </a:p>
        </p:txBody>
      </p:sp>
    </p:spTree>
    <p:extLst>
      <p:ext uri="{BB962C8B-B14F-4D97-AF65-F5344CB8AC3E}">
        <p14:creationId xmlns:p14="http://schemas.microsoft.com/office/powerpoint/2010/main" val="418469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r>
              <a:rPr lang="en-US" i="1" dirty="0" smtClean="0"/>
              <a:t>CM</a:t>
            </a:r>
          </a:p>
          <a:p>
            <a:pPr marL="0" indent="0">
              <a:buFont typeface="Arial" charset="0"/>
              <a:buNone/>
            </a:pPr>
            <a:endParaRPr lang="en-US" i="1" dirty="0" smtClean="0"/>
          </a:p>
          <a:p>
            <a:pPr marL="171450" indent="-171450">
              <a:buFont typeface="Arial" charset="0"/>
              <a:buChar char="•"/>
            </a:pPr>
            <a:r>
              <a:rPr lang="en-US" i="1" dirty="0" smtClean="0"/>
              <a:t>Drilling down to the bottom line: What is it that I truly</a:t>
            </a:r>
            <a:r>
              <a:rPr lang="en-US" i="1" baseline="0" dirty="0" smtClean="0"/>
              <a:t> believe?   And if I say I believe XX is that really reflected in my day-to-day life?  </a:t>
            </a:r>
          </a:p>
          <a:p>
            <a:pPr marL="171450" indent="-171450">
              <a:buFont typeface="Arial" charset="0"/>
              <a:buChar char="•"/>
            </a:pPr>
            <a:r>
              <a:rPr lang="en-US" i="1" baseline="0" dirty="0" smtClean="0"/>
              <a:t>How do you express that?  And how, as one author reflected, do we best do that without “stepping on someone else’s toes”?</a:t>
            </a:r>
          </a:p>
          <a:p>
            <a:pPr marL="171450" indent="-171450">
              <a:buFont typeface="Arial" charset="0"/>
              <a:buChar char="•"/>
            </a:pPr>
            <a:r>
              <a:rPr lang="en-US" i="1" baseline="0" dirty="0" smtClean="0"/>
              <a:t>Having a voice: discussion + essay portal and contest invites contribution from individuals who might otherwise not have taken part &amp; is an invitation to step out of your comfort zone and think deeply about the values and beliefs that motivate daily actions and attitudes.</a:t>
            </a:r>
            <a:endParaRPr lang="en-US" i="1"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10</a:t>
            </a:fld>
            <a:endParaRPr lang="en-US"/>
          </a:p>
        </p:txBody>
      </p:sp>
    </p:spTree>
    <p:extLst>
      <p:ext uri="{BB962C8B-B14F-4D97-AF65-F5344CB8AC3E}">
        <p14:creationId xmlns:p14="http://schemas.microsoft.com/office/powerpoint/2010/main" val="397309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BF8E3-8CD0-44C0-96C3-BC5D8986FDAE}" type="slidenum">
              <a:rPr lang="en-US" smtClean="0"/>
              <a:t>11</a:t>
            </a:fld>
            <a:endParaRPr lang="en-US"/>
          </a:p>
        </p:txBody>
      </p:sp>
    </p:spTree>
    <p:extLst>
      <p:ext uri="{BB962C8B-B14F-4D97-AF65-F5344CB8AC3E}">
        <p14:creationId xmlns:p14="http://schemas.microsoft.com/office/powerpoint/2010/main" val="106686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p>
          <a:p>
            <a:endParaRPr lang="en-US" dirty="0" smtClean="0"/>
          </a:p>
          <a:p>
            <a:r>
              <a:rPr lang="en-US" dirty="0" smtClean="0"/>
              <a:t>Being introspective</a:t>
            </a:r>
            <a:r>
              <a:rPr lang="en-US" baseline="0" dirty="0" smtClean="0"/>
              <a:t> about oneself, ask yourself “what other people would say </a:t>
            </a:r>
            <a:r>
              <a:rPr lang="en-US" i="1" baseline="0" dirty="0" smtClean="0"/>
              <a:t>you</a:t>
            </a:r>
            <a:r>
              <a:rPr lang="en-US" i="0" baseline="0" dirty="0" smtClean="0"/>
              <a:t> believe”</a:t>
            </a:r>
          </a:p>
          <a:p>
            <a:r>
              <a:rPr lang="en-US" i="0" baseline="0" dirty="0" smtClean="0"/>
              <a:t>The practice of doing critical reflection forces us to do more and think deeply about ourselves, our purposes, and what we do this</a:t>
            </a:r>
          </a:p>
          <a:p>
            <a:endParaRPr lang="en-US" i="0" baseline="0" dirty="0" smtClean="0"/>
          </a:p>
          <a:p>
            <a:r>
              <a:rPr lang="en-US" i="0" baseline="0" dirty="0" smtClean="0"/>
              <a:t>Metacognitive</a:t>
            </a:r>
          </a:p>
          <a:p>
            <a:endParaRPr lang="en-US" i="0" baseline="0" dirty="0" smtClean="0"/>
          </a:p>
          <a:p>
            <a:endParaRPr lang="en-US" i="0" baseline="0" dirty="0" smtClean="0"/>
          </a:p>
          <a:p>
            <a:r>
              <a:rPr lang="en-US" dirty="0" smtClean="0"/>
              <a:t>NG</a:t>
            </a:r>
          </a:p>
          <a:p>
            <a:endParaRPr lang="en-US" dirty="0" smtClean="0"/>
          </a:p>
          <a:p>
            <a:r>
              <a:rPr lang="en-US" dirty="0" smtClean="0"/>
              <a:t>Belief in Action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Graham says: “ [Practice] is the performance of a dedicated, precise set of acts, physical or intellectual, from which comes shape of achievement.”</a:t>
            </a:r>
            <a:endParaRPr lang="en-US" i="1" dirty="0" smtClean="0"/>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What tools do you use to teach within</a:t>
            </a:r>
            <a:r>
              <a:rPr lang="en-US" i="1" baseline="0" dirty="0" smtClean="0"/>
              <a:t> your discipline? What tools make those actions maximally effective?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Ken Bain says</a:t>
            </a:r>
            <a:r>
              <a:rPr lang="en-US" i="1" baseline="0" dirty="0" smtClean="0"/>
              <a:t> that whatever the tools, start with students rather than the discipline, and through your teaching encourage students’ reasoning and habits of thought.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D4EBF8E3-8CD0-44C0-96C3-BC5D8986FDA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8266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NG</a:t>
            </a:r>
          </a:p>
          <a:p>
            <a:endParaRPr lang="en-US" dirty="0" smtClean="0"/>
          </a:p>
          <a:p>
            <a:r>
              <a:rPr lang="en-US" dirty="0" smtClean="0"/>
              <a:t>Belief in Action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Graham says: “ [Practice] is the performance of a dedicated, precise set of acts, physical or intellectual, from which comes shape of achievement.”</a:t>
            </a:r>
            <a:endParaRPr lang="en-US" i="1" dirty="0" smtClean="0"/>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What tools do you use to teach within</a:t>
            </a:r>
            <a:r>
              <a:rPr lang="en-US" i="1" baseline="0" dirty="0" smtClean="0"/>
              <a:t> your discipline? What tools make those actions maximally effective?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Ken Bain says</a:t>
            </a:r>
            <a:r>
              <a:rPr lang="en-US" i="1" baseline="0" dirty="0" smtClean="0"/>
              <a:t> that whatever the tools, start with students rather than the discipline, and through your teaching encourage students’ reasoning and habits of thought.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fld id="{DC39A0FA-0B15-4EA5-9AB6-92F54D193B18}" type="slidenum">
              <a:rPr lang="en-US" smtClean="0"/>
              <a:pPr/>
              <a:t>13</a:t>
            </a:fld>
            <a:endParaRPr lang="en-US"/>
          </a:p>
        </p:txBody>
      </p:sp>
    </p:spTree>
    <p:extLst>
      <p:ext uri="{BB962C8B-B14F-4D97-AF65-F5344CB8AC3E}">
        <p14:creationId xmlns:p14="http://schemas.microsoft.com/office/powerpoint/2010/main" val="143518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76D7F49-35FF-45E1-81C3-87CA48FEA91D}" type="slidenum">
              <a:rPr lang="en-US">
                <a:solidFill>
                  <a:prstClr val="black"/>
                </a:solidFill>
              </a:rPr>
              <a:pPr/>
              <a:t>14</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defTabSz="931664">
              <a:spcBef>
                <a:spcPct val="20000"/>
              </a:spcBef>
              <a:defRPr/>
            </a:pPr>
            <a:r>
              <a:rPr lang="en-US" sz="3300" i="1" dirty="0" smtClean="0">
                <a:solidFill>
                  <a:prstClr val="black"/>
                </a:solidFill>
                <a:latin typeface="Times New Roman" pitchFamily="18" charset="0"/>
                <a:cs typeface="Times New Roman" pitchFamily="18" charset="0"/>
              </a:rPr>
              <a:t>NG</a:t>
            </a:r>
            <a:endParaRPr lang="en-US" sz="3300" i="1" dirty="0">
              <a:solidFill>
                <a:prstClr val="black"/>
              </a:solidFill>
              <a:latin typeface="Times New Roman" pitchFamily="18" charset="0"/>
              <a:cs typeface="Times New Roman" pitchFamily="18" charset="0"/>
            </a:endParaRPr>
          </a:p>
          <a:p>
            <a:pPr marL="232916" indent="-232916">
              <a:buFontTx/>
              <a:buAutoNum type="arabicPeriod"/>
            </a:pPr>
            <a:endParaRPr lang="en-US" dirty="0" smtClean="0"/>
          </a:p>
        </p:txBody>
      </p:sp>
    </p:spTree>
    <p:extLst>
      <p:ext uri="{BB962C8B-B14F-4D97-AF65-F5344CB8AC3E}">
        <p14:creationId xmlns:p14="http://schemas.microsoft.com/office/powerpoint/2010/main" val="6870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What tools do you use to teach within</a:t>
            </a:r>
            <a:r>
              <a:rPr lang="en-US" i="1" baseline="0" dirty="0" smtClean="0"/>
              <a:t> your discipline? What tools make those actions maximally effective?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Ken Bain says</a:t>
            </a:r>
            <a:r>
              <a:rPr lang="en-US" i="1" baseline="0" dirty="0" smtClean="0"/>
              <a:t> that whatever the tools, start with students rather than the discipline, and through your teaching encourage students’ reasoning and habits of thought.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Start with the students = meet then where they’re at.  Younger students, especially, are greatly helped when they can relate to or see the relevance of the content as it’s situated in the context of what they already know or have experienced.  Once you’ve got them latched on, then you can lead them to where you want them to 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Encouraging reasoning &amp; habits of thought = questioning assumptions, considering their own and others points of view, clearly articulating  complex concepts, seeing connections among seemingly disparate experiences/ideas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What we’ve heard about this book in particular: they’re making a connection, they’re “getting it”, and through reading, writing and/or discussion they’re practicing those habits of thought -</a:t>
            </a:r>
            <a:r>
              <a:rPr lang="en-US" i="1" baseline="0" dirty="0" smtClean="0">
                <a:sym typeface="Wingdings" panose="05000000000000000000" pitchFamily="2" charset="2"/>
              </a:rPr>
              <a:t> makes </a:t>
            </a:r>
            <a:r>
              <a:rPr lang="en-US" i="1" baseline="0" dirty="0" err="1" smtClean="0">
                <a:sym typeface="Wingdings" panose="05000000000000000000" pitchFamily="2" charset="2"/>
              </a:rPr>
              <a:t>BinC</a:t>
            </a:r>
            <a:r>
              <a:rPr lang="en-US" i="1" baseline="0" dirty="0" smtClean="0">
                <a:sym typeface="Wingdings" panose="05000000000000000000" pitchFamily="2" charset="2"/>
              </a:rPr>
              <a:t> a great tool to have in your arsenal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sym typeface="Wingdings" panose="05000000000000000000" pitchFamily="2" charset="2"/>
            </a:endParaRPr>
          </a:p>
          <a:p>
            <a:r>
              <a:rPr lang="en-US" i="0" dirty="0" smtClean="0"/>
              <a:t>Might start with</a:t>
            </a:r>
            <a:r>
              <a:rPr lang="en-US" i="0" baseline="0" dirty="0" smtClean="0"/>
              <a:t> a question that’s relevant to your discipline:</a:t>
            </a:r>
          </a:p>
          <a:p>
            <a:r>
              <a:rPr lang="en-US" i="0" baseline="0" dirty="0" smtClean="0"/>
              <a:t>What do you believe…</a:t>
            </a:r>
          </a:p>
          <a:p>
            <a:r>
              <a:rPr lang="en-US" i="0" baseline="0" dirty="0" smtClean="0"/>
              <a:t>---makes a successful musician?  Biologist?   Social worker?</a:t>
            </a:r>
          </a:p>
          <a:p>
            <a:r>
              <a:rPr lang="en-US" i="0" baseline="0" dirty="0" smtClean="0"/>
              <a:t>How do your beliefs inform the way you approach</a:t>
            </a:r>
          </a:p>
          <a:p>
            <a:r>
              <a:rPr lang="en-US" i="0" baseline="0" dirty="0" smtClean="0"/>
              <a:t>---working with others?   Understanding this course content?  Being a professional in this field?</a:t>
            </a:r>
          </a:p>
          <a:p>
            <a:r>
              <a:rPr lang="en-US" i="0" baseline="0" dirty="0" smtClean="0"/>
              <a:t>How did Anne Braden demonstrate her values/beliefs in her work/actions? What kind of impact did that commitment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fld id="{DC39A0FA-0B15-4EA5-9AB6-92F54D193B18}" type="slidenum">
              <a:rPr lang="en-US" smtClean="0"/>
              <a:pPr/>
              <a:t>15</a:t>
            </a:fld>
            <a:endParaRPr lang="en-US"/>
          </a:p>
        </p:txBody>
      </p:sp>
    </p:spTree>
    <p:extLst>
      <p:ext uri="{BB962C8B-B14F-4D97-AF65-F5344CB8AC3E}">
        <p14:creationId xmlns:p14="http://schemas.microsoft.com/office/powerpoint/2010/main" val="397309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DW</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How are we getting this into a content-rich course is the band – students grasping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 process going into a course like this</a:t>
            </a:r>
          </a:p>
        </p:txBody>
      </p:sp>
      <p:sp>
        <p:nvSpPr>
          <p:cNvPr id="4" name="Slide Number Placeholder 3"/>
          <p:cNvSpPr>
            <a:spLocks noGrp="1"/>
          </p:cNvSpPr>
          <p:nvPr>
            <p:ph type="sldNum" sz="quarter" idx="10"/>
          </p:nvPr>
        </p:nvSpPr>
        <p:spPr/>
        <p:txBody>
          <a:bodyPr/>
          <a:lstStyle/>
          <a:p>
            <a:fld id="{DC39A0FA-0B15-4EA5-9AB6-92F54D193B18}" type="slidenum">
              <a:rPr lang="en-US" smtClean="0"/>
              <a:pPr/>
              <a:t>16</a:t>
            </a:fld>
            <a:endParaRPr lang="en-US"/>
          </a:p>
        </p:txBody>
      </p:sp>
    </p:spTree>
    <p:extLst>
      <p:ext uri="{BB962C8B-B14F-4D97-AF65-F5344CB8AC3E}">
        <p14:creationId xmlns:p14="http://schemas.microsoft.com/office/powerpoint/2010/main" val="397309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DW</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Spectrum of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Two </a:t>
            </a:r>
            <a:r>
              <a:rPr lang="en-US" i="1" baseline="0" dirty="0" err="1" smtClean="0"/>
              <a:t>opps</a:t>
            </a:r>
            <a:r>
              <a:rPr lang="en-US" i="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*first stab* for Dale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fld id="{DC39A0FA-0B15-4EA5-9AB6-92F54D193B18}" type="slidenum">
              <a:rPr lang="en-US" smtClean="0"/>
              <a:pPr/>
              <a:t>17</a:t>
            </a:fld>
            <a:endParaRPr lang="en-US"/>
          </a:p>
        </p:txBody>
      </p:sp>
    </p:spTree>
    <p:extLst>
      <p:ext uri="{BB962C8B-B14F-4D97-AF65-F5344CB8AC3E}">
        <p14:creationId xmlns:p14="http://schemas.microsoft.com/office/powerpoint/2010/main" val="360522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DW</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Stats on students’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 1U – students were required to submit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 essay for the contest for the extra credit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“lesser of two evils”</a:t>
            </a:r>
          </a:p>
        </p:txBody>
      </p:sp>
      <p:sp>
        <p:nvSpPr>
          <p:cNvPr id="4" name="Slide Number Placeholder 3"/>
          <p:cNvSpPr>
            <a:spLocks noGrp="1"/>
          </p:cNvSpPr>
          <p:nvPr>
            <p:ph type="sldNum" sz="quarter" idx="10"/>
          </p:nvPr>
        </p:nvSpPr>
        <p:spPr/>
        <p:txBody>
          <a:bodyPr/>
          <a:lstStyle/>
          <a:p>
            <a:fld id="{DC39A0FA-0B15-4EA5-9AB6-92F54D193B18}" type="slidenum">
              <a:rPr lang="en-US" smtClean="0"/>
              <a:pPr/>
              <a:t>18</a:t>
            </a:fld>
            <a:endParaRPr lang="en-US"/>
          </a:p>
        </p:txBody>
      </p:sp>
    </p:spTree>
    <p:extLst>
      <p:ext uri="{BB962C8B-B14F-4D97-AF65-F5344CB8AC3E}">
        <p14:creationId xmlns:p14="http://schemas.microsoft.com/office/powerpoint/2010/main" val="306186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a:t>
            </a:r>
            <a:r>
              <a:rPr lang="en-US" dirty="0" err="1" smtClean="0"/>
              <a:t>handwashing</a:t>
            </a:r>
            <a:r>
              <a:rPr lang="en-US" dirty="0" smtClean="0"/>
              <a:t> example/study</a:t>
            </a:r>
          </a:p>
        </p:txBody>
      </p:sp>
      <p:sp>
        <p:nvSpPr>
          <p:cNvPr id="4" name="Slide Number Placeholder 3"/>
          <p:cNvSpPr>
            <a:spLocks noGrp="1"/>
          </p:cNvSpPr>
          <p:nvPr>
            <p:ph type="sldNum" sz="quarter" idx="10"/>
          </p:nvPr>
        </p:nvSpPr>
        <p:spPr/>
        <p:txBody>
          <a:bodyPr/>
          <a:lstStyle/>
          <a:p>
            <a:fld id="{D4EBF8E3-8CD0-44C0-96C3-BC5D8986FDAE}" type="slidenum">
              <a:rPr lang="en-US" smtClean="0"/>
              <a:t>19</a:t>
            </a:fld>
            <a:endParaRPr lang="en-US"/>
          </a:p>
        </p:txBody>
      </p:sp>
    </p:spTree>
    <p:extLst>
      <p:ext uri="{BB962C8B-B14F-4D97-AF65-F5344CB8AC3E}">
        <p14:creationId xmlns:p14="http://schemas.microsoft.com/office/powerpoint/2010/main" val="45563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endParaRPr lang="en-US"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2</a:t>
            </a:fld>
            <a:endParaRPr lang="en-US"/>
          </a:p>
        </p:txBody>
      </p:sp>
    </p:spTree>
    <p:extLst>
      <p:ext uri="{BB962C8B-B14F-4D97-AF65-F5344CB8AC3E}">
        <p14:creationId xmlns:p14="http://schemas.microsoft.com/office/powerpoint/2010/main" val="422462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Perhaps I should give a few other examples of ways it was integrated into courses (depends on time)</a:t>
            </a:r>
          </a:p>
        </p:txBody>
      </p:sp>
      <p:sp>
        <p:nvSpPr>
          <p:cNvPr id="4" name="Slide Number Placeholder 3"/>
          <p:cNvSpPr>
            <a:spLocks noGrp="1"/>
          </p:cNvSpPr>
          <p:nvPr>
            <p:ph type="sldNum" sz="quarter" idx="10"/>
          </p:nvPr>
        </p:nvSpPr>
        <p:spPr/>
        <p:txBody>
          <a:bodyPr/>
          <a:lstStyle/>
          <a:p>
            <a:fld id="{DC39A0FA-0B15-4EA5-9AB6-92F54D193B18}" type="slidenum">
              <a:rPr lang="en-US" smtClean="0"/>
              <a:pPr/>
              <a:t>20</a:t>
            </a:fld>
            <a:endParaRPr lang="en-US"/>
          </a:p>
        </p:txBody>
      </p:sp>
    </p:spTree>
    <p:extLst>
      <p:ext uri="{BB962C8B-B14F-4D97-AF65-F5344CB8AC3E}">
        <p14:creationId xmlns:p14="http://schemas.microsoft.com/office/powerpoint/2010/main" val="397309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8D8FA-CCE4-124C-AEC6-B0E0BA8A158D}" type="slidenum">
              <a:rPr lang="en-US" smtClean="0"/>
              <a:pPr/>
              <a:t>21</a:t>
            </a:fld>
            <a:endParaRPr lang="en-US"/>
          </a:p>
        </p:txBody>
      </p:sp>
    </p:spTree>
    <p:extLst>
      <p:ext uri="{BB962C8B-B14F-4D97-AF65-F5344CB8AC3E}">
        <p14:creationId xmlns:p14="http://schemas.microsoft.com/office/powerpoint/2010/main" val="148631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endParaRPr lang="en-US"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3</a:t>
            </a:fld>
            <a:endParaRPr lang="en-US"/>
          </a:p>
        </p:txBody>
      </p:sp>
    </p:spTree>
    <p:extLst>
      <p:ext uri="{BB962C8B-B14F-4D97-AF65-F5344CB8AC3E}">
        <p14:creationId xmlns:p14="http://schemas.microsoft.com/office/powerpoint/2010/main" val="390671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p>
          <a:p>
            <a:endParaRPr lang="en-US" dirty="0" smtClean="0"/>
          </a:p>
          <a:p>
            <a:r>
              <a:rPr lang="en-US" dirty="0" smtClean="0"/>
              <a:t>Being introspective</a:t>
            </a:r>
            <a:r>
              <a:rPr lang="en-US" baseline="0" dirty="0" smtClean="0"/>
              <a:t> about oneself, ask yourself “what other people would say </a:t>
            </a:r>
            <a:r>
              <a:rPr lang="en-US" i="1" baseline="0" dirty="0" smtClean="0"/>
              <a:t>you</a:t>
            </a:r>
            <a:r>
              <a:rPr lang="en-US" i="0" baseline="0" dirty="0" smtClean="0"/>
              <a:t> believe”</a:t>
            </a:r>
          </a:p>
          <a:p>
            <a:r>
              <a:rPr lang="en-US" i="0" baseline="0" dirty="0" smtClean="0"/>
              <a:t>The practice of doing critical reflection forces us to do more and think deeply about ourselves, our purposes, and what we do this</a:t>
            </a:r>
          </a:p>
          <a:p>
            <a:endParaRPr lang="en-US" i="0" baseline="0" dirty="0" smtClean="0"/>
          </a:p>
          <a:p>
            <a:r>
              <a:rPr lang="en-US" i="0" baseline="0" dirty="0" smtClean="0"/>
              <a:t>Metacognitive</a:t>
            </a:r>
          </a:p>
          <a:p>
            <a:endParaRPr lang="en-US" dirty="0"/>
          </a:p>
        </p:txBody>
      </p:sp>
      <p:sp>
        <p:nvSpPr>
          <p:cNvPr id="4" name="Slide Number Placeholder 3"/>
          <p:cNvSpPr>
            <a:spLocks noGrp="1"/>
          </p:cNvSpPr>
          <p:nvPr>
            <p:ph type="sldNum" sz="quarter" idx="10"/>
          </p:nvPr>
        </p:nvSpPr>
        <p:spPr/>
        <p:txBody>
          <a:bodyPr/>
          <a:lstStyle/>
          <a:p>
            <a:fld id="{D4EBF8E3-8CD0-44C0-96C3-BC5D8986FDAE}" type="slidenum">
              <a:rPr lang="en-US" smtClean="0"/>
              <a:t>4</a:t>
            </a:fld>
            <a:endParaRPr lang="en-US"/>
          </a:p>
        </p:txBody>
      </p:sp>
    </p:spTree>
    <p:extLst>
      <p:ext uri="{BB962C8B-B14F-4D97-AF65-F5344CB8AC3E}">
        <p14:creationId xmlns:p14="http://schemas.microsoft.com/office/powerpoint/2010/main" val="148266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a:t>
            </a:r>
            <a:endParaRPr lang="en-US" dirty="0"/>
          </a:p>
        </p:txBody>
      </p:sp>
      <p:sp>
        <p:nvSpPr>
          <p:cNvPr id="4" name="Slide Number Placeholder 3"/>
          <p:cNvSpPr>
            <a:spLocks noGrp="1"/>
          </p:cNvSpPr>
          <p:nvPr>
            <p:ph type="sldNum" sz="quarter" idx="10"/>
          </p:nvPr>
        </p:nvSpPr>
        <p:spPr/>
        <p:txBody>
          <a:bodyPr/>
          <a:lstStyle/>
          <a:p>
            <a:fld id="{D4EBF8E3-8CD0-44C0-96C3-BC5D8986FDAE}" type="slidenum">
              <a:rPr lang="en-US" smtClean="0"/>
              <a:t>5</a:t>
            </a:fld>
            <a:endParaRPr lang="en-US"/>
          </a:p>
        </p:txBody>
      </p:sp>
    </p:spTree>
    <p:extLst>
      <p:ext uri="{BB962C8B-B14F-4D97-AF65-F5344CB8AC3E}">
        <p14:creationId xmlns:p14="http://schemas.microsoft.com/office/powerpoint/2010/main" val="379765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CM</a:t>
            </a:r>
          </a:p>
          <a:p>
            <a:endParaRPr lang="en-US" dirty="0" smtClean="0"/>
          </a:p>
          <a:p>
            <a:r>
              <a:rPr lang="en-US" dirty="0" smtClean="0"/>
              <a:t>%</a:t>
            </a:r>
            <a:r>
              <a:rPr lang="en-US" baseline="0" dirty="0" smtClean="0"/>
              <a:t> who SA or A that they feel confident in their values and beliefs: 93%</a:t>
            </a:r>
          </a:p>
          <a:p>
            <a:r>
              <a:rPr lang="en-US" baseline="0" dirty="0" smtClean="0"/>
              <a:t> also talk abo</a:t>
            </a:r>
          </a:p>
          <a:p>
            <a:endParaRPr lang="en-US" baseline="0" dirty="0" smtClean="0"/>
          </a:p>
          <a:p>
            <a:r>
              <a:rPr lang="en-US" baseline="0" dirty="0" smtClean="0"/>
              <a:t>about the Gen Ed CT rubric and Perry – in your packet-</a:t>
            </a:r>
          </a:p>
          <a:p>
            <a:endParaRPr lang="en-US" baseline="0" dirty="0" smtClean="0"/>
          </a:p>
          <a:p>
            <a:pPr defTabSz="931774">
              <a:defRPr/>
            </a:pPr>
            <a:r>
              <a:rPr lang="en-US" dirty="0" smtClean="0"/>
              <a:t>CM share the % of students responding to the question “my friends come a similar background as me”</a:t>
            </a:r>
          </a:p>
          <a:p>
            <a:endParaRPr lang="en-US"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6</a:t>
            </a:fld>
            <a:endParaRPr lang="en-US"/>
          </a:p>
        </p:txBody>
      </p:sp>
    </p:spTree>
    <p:extLst>
      <p:ext uri="{BB962C8B-B14F-4D97-AF65-F5344CB8AC3E}">
        <p14:creationId xmlns:p14="http://schemas.microsoft.com/office/powerpoint/2010/main" val="25737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3129">
              <a:defRPr/>
            </a:pPr>
            <a:r>
              <a:rPr lang="en-US" sz="1100" dirty="0" smtClean="0">
                <a:latin typeface="Book Antiqua" pitchFamily="18" charset="0"/>
              </a:rPr>
              <a:t>CM</a:t>
            </a:r>
          </a:p>
          <a:p>
            <a:pPr defTabSz="913129">
              <a:defRPr/>
            </a:pPr>
            <a:endParaRPr lang="en-US" sz="1100" dirty="0" smtClean="0">
              <a:latin typeface="Book Antiqua" pitchFamily="18" charset="0"/>
            </a:endParaRPr>
          </a:p>
          <a:p>
            <a:pPr defTabSz="913129">
              <a:defRPr/>
            </a:pPr>
            <a:r>
              <a:rPr lang="en-US" sz="1100" dirty="0" smtClean="0">
                <a:latin typeface="Book Antiqua" pitchFamily="18" charset="0"/>
              </a:rPr>
              <a:t>*shared goal that we</a:t>
            </a:r>
            <a:r>
              <a:rPr lang="en-US" sz="1100" baseline="0" dirty="0" smtClean="0">
                <a:latin typeface="Book Antiqua" pitchFamily="18" charset="0"/>
              </a:rPr>
              <a:t> need to do, students too, all humans = avoid simplistic thinking and increase our deep thinking</a:t>
            </a:r>
            <a:endParaRPr lang="en-US" sz="1100" dirty="0" smtClean="0">
              <a:latin typeface="Book Antiqua" pitchFamily="18" charset="0"/>
            </a:endParaRPr>
          </a:p>
          <a:p>
            <a:pPr defTabSz="913129">
              <a:defRPr/>
            </a:pPr>
            <a:endParaRPr lang="en-US" sz="1100" dirty="0" smtClean="0">
              <a:latin typeface="Book Antiqua" pitchFamily="18" charset="0"/>
            </a:endParaRPr>
          </a:p>
          <a:p>
            <a:pPr defTabSz="913129">
              <a:defRPr/>
            </a:pPr>
            <a:r>
              <a:rPr lang="en-US" sz="1100" dirty="0" smtClean="0">
                <a:latin typeface="Book Antiqua" pitchFamily="18" charset="0"/>
              </a:rPr>
              <a:t>Common </a:t>
            </a:r>
            <a:r>
              <a:rPr lang="en-US" sz="1100" dirty="0">
                <a:latin typeface="Book Antiqua" pitchFamily="18" charset="0"/>
              </a:rPr>
              <a:t>thinking terminology &amp; analysis process – gives students a consistent way to approach new knowledge/new learning contexts -- </a:t>
            </a:r>
            <a:r>
              <a:rPr lang="en-US" sz="1100" dirty="0"/>
              <a:t>*</a:t>
            </a:r>
            <a:r>
              <a:rPr lang="en-US" sz="1100" dirty="0">
                <a:latin typeface="Book Antiqua" pitchFamily="18" charset="0"/>
              </a:rPr>
              <a:t>Using common terminology provides </a:t>
            </a:r>
            <a:r>
              <a:rPr lang="en-US" sz="1100" u="sng" dirty="0">
                <a:latin typeface="Book Antiqua" pitchFamily="18" charset="0"/>
              </a:rPr>
              <a:t>consistency &amp; the basis to build connections </a:t>
            </a:r>
            <a:r>
              <a:rPr lang="en-US" sz="1100" dirty="0">
                <a:latin typeface="Book Antiqua" pitchFamily="18" charset="0"/>
              </a:rPr>
              <a:t>across courses and experiences.</a:t>
            </a:r>
          </a:p>
          <a:p>
            <a:endParaRPr lang="en-US" sz="1100" dirty="0">
              <a:latin typeface="Book Antiqua" pitchFamily="18" charset="0"/>
            </a:endParaRPr>
          </a:p>
          <a:p>
            <a:r>
              <a:rPr lang="en-US" sz="1100" b="1" u="sng" dirty="0"/>
              <a:t>3. Questioning convention – Check your Inferences</a:t>
            </a:r>
            <a:endParaRPr lang="en-US" sz="1100" dirty="0"/>
          </a:p>
          <a:p>
            <a:r>
              <a:rPr lang="en-US" sz="1100" i="1" dirty="0"/>
              <a:t>Critical Thinking offers our students a common “thinking terminology” &amp; analysis process – gives students a consistent way to approach new knowledge/new learning contexts. 1.   Identify one aspect of service situations you have experienced.  2. Now brainstorm a list of the conclusions you make about that situation.  They do not have to be logical.  3.  Now, take a step back and think about the beliefs that you take for granted about any of those conclusions.</a:t>
            </a:r>
            <a:endParaRPr lang="en-US" sz="1100" dirty="0"/>
          </a:p>
          <a:p>
            <a:r>
              <a:rPr lang="en-US" sz="1100" i="1" dirty="0"/>
              <a:t> </a:t>
            </a:r>
            <a:endParaRPr lang="en-US" sz="1100" dirty="0"/>
          </a:p>
          <a:p>
            <a:r>
              <a:rPr lang="en-US" sz="1100" i="1" dirty="0" err="1"/>
              <a:t>e.g</a:t>
            </a:r>
            <a:r>
              <a:rPr lang="en-US" sz="1100" i="1" dirty="0"/>
              <a:t> – </a:t>
            </a:r>
            <a:endParaRPr lang="en-US" sz="1100" dirty="0"/>
          </a:p>
          <a:p>
            <a:r>
              <a:rPr lang="en-US" sz="1100" i="1" dirty="0"/>
              <a:t>Situation – Your best friend doesn’t return your calls or texts.  </a:t>
            </a:r>
            <a:endParaRPr lang="en-US" sz="1100" dirty="0"/>
          </a:p>
          <a:p>
            <a:r>
              <a:rPr lang="en-US" sz="1100" i="1" dirty="0"/>
              <a:t>Conclusion – She is mad at you and you don’t know why.</a:t>
            </a:r>
            <a:endParaRPr lang="en-US" sz="1100" dirty="0"/>
          </a:p>
          <a:p>
            <a:r>
              <a:rPr lang="en-US" sz="1100" i="1" dirty="0"/>
              <a:t>Assumption – Whenever your friend doesn’t respond to your calls she is mad at you  </a:t>
            </a:r>
            <a:r>
              <a:rPr lang="en-US" sz="1100" dirty="0"/>
              <a:t>[rather than she might not have cell service or she left her phone at home]</a:t>
            </a:r>
          </a:p>
          <a:p>
            <a:endParaRPr lang="en-US" sz="1100" i="1" dirty="0"/>
          </a:p>
          <a:p>
            <a:r>
              <a:rPr lang="en-US" sz="1100" i="1" dirty="0"/>
              <a:t>students are scared about service work it’s because of fear of urban settings.  </a:t>
            </a:r>
            <a:r>
              <a:rPr lang="en-US" sz="1100" dirty="0"/>
              <a:t>[rather than fear about the newness of this experience or discomfort of doing something new, such as working with elderly seniors]</a:t>
            </a:r>
          </a:p>
          <a:p>
            <a:endParaRPr lang="en-US" dirty="0" smtClean="0"/>
          </a:p>
          <a:p>
            <a:endParaRPr lang="en-US" dirty="0" smtClean="0"/>
          </a:p>
          <a:p>
            <a:r>
              <a:rPr lang="en-US" dirty="0" smtClean="0"/>
              <a:t>BAIN – How will</a:t>
            </a:r>
            <a:r>
              <a:rPr lang="en-US" baseline="0" dirty="0" smtClean="0"/>
              <a:t> I </a:t>
            </a:r>
            <a:r>
              <a:rPr lang="en-US" dirty="0" smtClean="0"/>
              <a:t>create a natural critical learning environment…</a:t>
            </a:r>
            <a:endParaRPr lang="en-US" dirty="0"/>
          </a:p>
        </p:txBody>
      </p:sp>
      <p:sp>
        <p:nvSpPr>
          <p:cNvPr id="4" name="Slide Number Placeholder 3"/>
          <p:cNvSpPr>
            <a:spLocks noGrp="1"/>
          </p:cNvSpPr>
          <p:nvPr>
            <p:ph type="sldNum" sz="quarter" idx="10"/>
          </p:nvPr>
        </p:nvSpPr>
        <p:spPr/>
        <p:txBody>
          <a:bodyPr/>
          <a:lstStyle/>
          <a:p>
            <a:fld id="{DC39A0FA-0B15-4EA5-9AB6-92F54D193B1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8845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r>
              <a:rPr lang="en-US" sz="1200" i="0" dirty="0" smtClean="0">
                <a:latin typeface="Times New Roman" pitchFamily="18" charset="0"/>
                <a:cs typeface="Times New Roman" pitchFamily="18" charset="0"/>
              </a:rPr>
              <a:t>CM</a:t>
            </a:r>
          </a:p>
          <a:p>
            <a:pPr marL="0" lvl="0" indent="0">
              <a:buNone/>
            </a:pPr>
            <a:endParaRPr lang="en-US" sz="1200" i="0" dirty="0" smtClean="0">
              <a:latin typeface="Times New Roman" pitchFamily="18" charset="0"/>
              <a:cs typeface="Times New Roman" pitchFamily="18" charset="0"/>
            </a:endParaRPr>
          </a:p>
          <a:p>
            <a:pPr marL="0" lvl="0" indent="0">
              <a:buNone/>
            </a:pPr>
            <a:r>
              <a:rPr lang="en-US" sz="1200" i="0" dirty="0" smtClean="0">
                <a:latin typeface="Times New Roman" pitchFamily="18" charset="0"/>
                <a:cs typeface="Times New Roman" pitchFamily="18" charset="0"/>
              </a:rPr>
              <a:t>TIB = Highly</a:t>
            </a:r>
            <a:r>
              <a:rPr lang="en-US" sz="1200" i="0" baseline="0" dirty="0" smtClean="0">
                <a:latin typeface="Times New Roman" pitchFamily="18" charset="0"/>
                <a:cs typeface="Times New Roman" pitchFamily="18" charset="0"/>
              </a:rPr>
              <a:t> authentic, fascinating project.  It feels “real”.  = This practice of 1) considering what others believe and 2) stepping back and questioning one’s own beliefs creates the natural critical learning environment of which Bain speaks.</a:t>
            </a:r>
            <a:endParaRPr lang="en-US" sz="1200" i="0" dirty="0" smtClean="0">
              <a:latin typeface="Times New Roman" pitchFamily="18" charset="0"/>
              <a:cs typeface="Times New Roman" pitchFamily="18" charset="0"/>
            </a:endParaRPr>
          </a:p>
          <a:p>
            <a:pPr marL="0" lvl="0" indent="0">
              <a:buNone/>
            </a:pPr>
            <a:endParaRPr lang="en-US" sz="1200" i="0" dirty="0" smtClean="0">
              <a:latin typeface="Times New Roman" pitchFamily="18" charset="0"/>
              <a:cs typeface="Times New Roman" pitchFamily="18" charset="0"/>
            </a:endParaRPr>
          </a:p>
          <a:p>
            <a:pPr marL="0" lvl="0" indent="0">
              <a:buNone/>
            </a:pPr>
            <a:r>
              <a:rPr lang="en-US" sz="1200" i="0" dirty="0" smtClean="0">
                <a:latin typeface="Times New Roman" pitchFamily="18" charset="0"/>
                <a:cs typeface="Times New Roman" pitchFamily="18" charset="0"/>
              </a:rPr>
              <a:t>It </a:t>
            </a:r>
            <a:r>
              <a:rPr lang="en-US" sz="1200" i="0" u="sng" dirty="0" smtClean="0">
                <a:latin typeface="Times New Roman" pitchFamily="18" charset="0"/>
                <a:cs typeface="Times New Roman" pitchFamily="18" charset="0"/>
              </a:rPr>
              <a:t>made me think </a:t>
            </a:r>
            <a:r>
              <a:rPr lang="en-US" sz="1200" i="0" dirty="0" smtClean="0">
                <a:latin typeface="Times New Roman" pitchFamily="18" charset="0"/>
                <a:cs typeface="Times New Roman" pitchFamily="18" charset="0"/>
              </a:rPr>
              <a:t>about the many beliefs I sometimes </a:t>
            </a:r>
            <a:r>
              <a:rPr lang="en-US" sz="1200" i="0" u="sng" dirty="0" smtClean="0">
                <a:latin typeface="Times New Roman" pitchFamily="18" charset="0"/>
                <a:cs typeface="Times New Roman" pitchFamily="18" charset="0"/>
              </a:rPr>
              <a:t>turned into assumptions</a:t>
            </a:r>
            <a:r>
              <a:rPr lang="en-US" sz="1200" i="0" dirty="0" smtClean="0">
                <a:latin typeface="Times New Roman" pitchFamily="18" charset="0"/>
                <a:cs typeface="Times New Roman" pitchFamily="18" charset="0"/>
              </a:rPr>
              <a:t>.</a:t>
            </a:r>
          </a:p>
          <a:p>
            <a:pPr marL="0" lvl="0" indent="0">
              <a:buNone/>
            </a:pPr>
            <a:endParaRPr lang="en-US" sz="1200" i="0" dirty="0" smtClean="0">
              <a:latin typeface="Times New Roman" pitchFamily="18" charset="0"/>
              <a:cs typeface="Times New Roman" pitchFamily="18" charset="0"/>
            </a:endParaRPr>
          </a:p>
          <a:p>
            <a:pPr marL="0" lvl="0" indent="0">
              <a:buNone/>
            </a:pPr>
            <a:r>
              <a:rPr lang="en-US" sz="1200" i="0" dirty="0" smtClean="0">
                <a:latin typeface="Times New Roman" pitchFamily="18" charset="0"/>
                <a:cs typeface="Times New Roman" pitchFamily="18" charset="0"/>
              </a:rPr>
              <a:t>Interesting, and challenged me to </a:t>
            </a:r>
            <a:r>
              <a:rPr lang="en-US" sz="1200" i="0" u="sng" dirty="0" smtClean="0">
                <a:latin typeface="Times New Roman" pitchFamily="18" charset="0"/>
                <a:cs typeface="Times New Roman" pitchFamily="18" charset="0"/>
              </a:rPr>
              <a:t>consider my beliefs and articulate them</a:t>
            </a:r>
            <a:r>
              <a:rPr lang="en-US" sz="1200" i="0" dirty="0" smtClean="0">
                <a:latin typeface="Times New Roman" pitchFamily="18" charset="0"/>
                <a:cs typeface="Times New Roman" pitchFamily="18" charset="0"/>
              </a:rPr>
              <a:t>.</a:t>
            </a:r>
          </a:p>
          <a:p>
            <a:pPr marL="0" lvl="0" indent="0">
              <a:buNone/>
            </a:pPr>
            <a:endParaRPr lang="en-US" sz="1200" i="0" dirty="0" smtClean="0">
              <a:latin typeface="Times New Roman" pitchFamily="18" charset="0"/>
              <a:cs typeface="Times New Roman" pitchFamily="18" charset="0"/>
            </a:endParaRPr>
          </a:p>
          <a:p>
            <a:pPr marL="0" lvl="0" indent="0">
              <a:buNone/>
            </a:pPr>
            <a:r>
              <a:rPr lang="en-US" sz="1200" i="0" dirty="0" smtClean="0">
                <a:latin typeface="Times New Roman" pitchFamily="18" charset="0"/>
                <a:cs typeface="Times New Roman" pitchFamily="18" charset="0"/>
              </a:rPr>
              <a:t>It </a:t>
            </a:r>
            <a:r>
              <a:rPr lang="en-US" sz="1200" i="0" u="sng" dirty="0" smtClean="0">
                <a:latin typeface="Times New Roman" pitchFamily="18" charset="0"/>
                <a:cs typeface="Times New Roman" pitchFamily="18" charset="0"/>
              </a:rPr>
              <a:t>promotes higher thinking </a:t>
            </a:r>
            <a:r>
              <a:rPr lang="en-US" sz="1200" i="0" dirty="0" smtClean="0">
                <a:latin typeface="Times New Roman" pitchFamily="18" charset="0"/>
                <a:cs typeface="Times New Roman" pitchFamily="18" charset="0"/>
              </a:rPr>
              <a:t>as well as reflection.</a:t>
            </a:r>
          </a:p>
          <a:p>
            <a:pPr marL="0" lvl="0" indent="0">
              <a:buNone/>
            </a:pPr>
            <a:endParaRPr lang="en-US" sz="1200" i="0" dirty="0" smtClean="0">
              <a:latin typeface="Times New Roman" pitchFamily="18" charset="0"/>
              <a:cs typeface="Times New Roman" pitchFamily="18" charset="0"/>
            </a:endParaRPr>
          </a:p>
          <a:p>
            <a:pPr marL="0" lvl="0" indent="0">
              <a:buNone/>
            </a:pPr>
            <a:r>
              <a:rPr lang="en-US" sz="1200" i="0" dirty="0" smtClean="0">
                <a:latin typeface="Times New Roman" pitchFamily="18" charset="0"/>
                <a:cs typeface="Times New Roman" pitchFamily="18" charset="0"/>
              </a:rPr>
              <a:t>Very positive, and it both </a:t>
            </a:r>
            <a:r>
              <a:rPr lang="en-US" sz="1200" i="0" u="sng" dirty="0" smtClean="0">
                <a:latin typeface="Times New Roman" pitchFamily="18" charset="0"/>
                <a:cs typeface="Times New Roman" pitchFamily="18" charset="0"/>
              </a:rPr>
              <a:t>challenged and strengthened </a:t>
            </a:r>
            <a:r>
              <a:rPr lang="en-US" sz="1200" i="0" dirty="0" smtClean="0">
                <a:latin typeface="Times New Roman" pitchFamily="18" charset="0"/>
                <a:cs typeface="Times New Roman" pitchFamily="18" charset="0"/>
              </a:rPr>
              <a:t>my beliefs.</a:t>
            </a:r>
          </a:p>
          <a:p>
            <a:endParaRPr lang="en-US" i="0" dirty="0" smtClean="0"/>
          </a:p>
          <a:p>
            <a:endParaRPr lang="en-US" i="0" baseline="0" dirty="0" smtClean="0"/>
          </a:p>
          <a:p>
            <a:r>
              <a:rPr lang="en-US" i="0" baseline="0" dirty="0" smtClean="0"/>
              <a:t>Gay Baughman: “our students paused and thought deeply in new ways about difficult concepts that otherwise may have gone unexplored.”– and students this term have returned to some of the central ideas of their discussion over and over throughout the semester</a:t>
            </a:r>
          </a:p>
          <a:p>
            <a:endParaRPr lang="en-US" i="0" baseline="0" dirty="0" smtClean="0"/>
          </a:p>
          <a:p>
            <a:r>
              <a:rPr lang="en-US" i="0" baseline="0" dirty="0" smtClean="0"/>
              <a:t>--</a:t>
            </a:r>
            <a:r>
              <a:rPr lang="en-US" i="0" baseline="0" dirty="0" smtClean="0">
                <a:sym typeface="Wingdings" panose="05000000000000000000" pitchFamily="2" charset="2"/>
              </a:rPr>
              <a:t> belief in action   We act all the time, but reflecting on our beliefs informs the action process</a:t>
            </a:r>
            <a:endParaRPr lang="en-US" i="0" baseline="0" dirty="0" smtClean="0"/>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8</a:t>
            </a:fld>
            <a:endParaRPr lang="en-US"/>
          </a:p>
        </p:txBody>
      </p:sp>
    </p:spTree>
    <p:extLst>
      <p:ext uri="{BB962C8B-B14F-4D97-AF65-F5344CB8AC3E}">
        <p14:creationId xmlns:p14="http://schemas.microsoft.com/office/powerpoint/2010/main" val="397309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CM</a:t>
            </a:r>
          </a:p>
          <a:p>
            <a:endParaRPr lang="en-US" dirty="0" smtClean="0"/>
          </a:p>
          <a:p>
            <a:r>
              <a:rPr lang="en-US" dirty="0" smtClean="0"/>
              <a:t>Reading these essays can challenge,</a:t>
            </a:r>
            <a:r>
              <a:rPr lang="en-US" baseline="0" dirty="0" smtClean="0"/>
              <a:t> confirm, strengthen beliefs.</a:t>
            </a:r>
          </a:p>
          <a:p>
            <a:r>
              <a:rPr lang="en-US" baseline="0" dirty="0" smtClean="0"/>
              <a:t>Writing = where the rubber hits the road because you can’t just say you believe something. You also have to show how it’s relevant in your everyday life.</a:t>
            </a:r>
            <a:endParaRPr lang="en-US" dirty="0" smtClean="0"/>
          </a:p>
          <a:p>
            <a:endParaRPr lang="en-US" dirty="0" smtClean="0"/>
          </a:p>
          <a:p>
            <a:r>
              <a:rPr lang="en-US" dirty="0" smtClean="0"/>
              <a:t>Belief in Action</a:t>
            </a:r>
          </a:p>
          <a:p>
            <a:endParaRPr lang="en-US" dirty="0" smtClean="0"/>
          </a:p>
          <a:p>
            <a:r>
              <a:rPr lang="en-US" dirty="0" smtClean="0"/>
              <a:t>NG – add in some thoughts about challenges to deep reading</a:t>
            </a:r>
            <a:endParaRPr lang="en-US" dirty="0"/>
          </a:p>
        </p:txBody>
      </p:sp>
      <p:sp>
        <p:nvSpPr>
          <p:cNvPr id="4" name="Slide Number Placeholder 3"/>
          <p:cNvSpPr>
            <a:spLocks noGrp="1"/>
          </p:cNvSpPr>
          <p:nvPr>
            <p:ph type="sldNum" sz="quarter" idx="10"/>
          </p:nvPr>
        </p:nvSpPr>
        <p:spPr/>
        <p:txBody>
          <a:bodyPr/>
          <a:lstStyle/>
          <a:p>
            <a:fld id="{DC39A0FA-0B15-4EA5-9AB6-92F54D193B18}" type="slidenum">
              <a:rPr lang="en-US" smtClean="0"/>
              <a:pPr/>
              <a:t>9</a:t>
            </a:fld>
            <a:endParaRPr lang="en-US"/>
          </a:p>
        </p:txBody>
      </p:sp>
    </p:spTree>
    <p:extLst>
      <p:ext uri="{BB962C8B-B14F-4D97-AF65-F5344CB8AC3E}">
        <p14:creationId xmlns:p14="http://schemas.microsoft.com/office/powerpoint/2010/main" val="239184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67"/>
            <a:ext cx="8077200" cy="584733"/>
          </a:xfrm>
          <a:prstGeom prst="rect">
            <a:avLst/>
          </a:prstGeom>
        </p:spPr>
        <p:txBody>
          <a:bodyPr vert="horz" lIns="91399" tIns="45699" rIns="91399" bIns="45699"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412695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24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15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2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57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4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19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456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51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4" name="Text Placeholder 3"/>
          <p:cNvSpPr>
            <a:spLocks noGrp="1"/>
          </p:cNvSpPr>
          <p:nvPr>
            <p:ph type="body" sz="half" idx="2" hasCustomPrompt="1"/>
          </p:nvPr>
        </p:nvSpPr>
        <p:spPr>
          <a:xfrm>
            <a:off x="533400" y="1524002"/>
            <a:ext cx="3962400" cy="4419601"/>
          </a:xfrm>
          <a:prstGeom prst="rect">
            <a:avLst/>
          </a:prstGeom>
        </p:spPr>
        <p:txBody>
          <a:bodyPr lIns="91399" tIns="45699" rIns="91399" bIns="45699">
            <a:normAutofit/>
          </a:bodyPr>
          <a:lstStyle>
            <a:lvl1pPr marL="0" indent="0">
              <a:lnSpc>
                <a:spcPct val="150000"/>
              </a:lnSpc>
              <a:spcBef>
                <a:spcPts val="0"/>
              </a:spcBef>
              <a:spcAft>
                <a:spcPts val="0"/>
              </a:spcAft>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9" name="Straight Connector 8"/>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843271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22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653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1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60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43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564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743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62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25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4572000" y="1524002"/>
            <a:ext cx="39624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cxnSp>
        <p:nvCxnSpPr>
          <p:cNvPr id="12" name="Straight Connector 11"/>
          <p:cNvCxnSpPr/>
          <p:nvPr/>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3691201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039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16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67"/>
            <a:ext cx="8077200" cy="584733"/>
          </a:xfrm>
          <a:prstGeom prst="rect">
            <a:avLst/>
          </a:prstGeom>
        </p:spPr>
        <p:txBody>
          <a:bodyPr vert="horz" lIns="91399" tIns="45699" rIns="91399" bIns="45699"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302963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4" name="Text Placeholder 3"/>
          <p:cNvSpPr>
            <a:spLocks noGrp="1"/>
          </p:cNvSpPr>
          <p:nvPr>
            <p:ph type="body" sz="half" idx="2" hasCustomPrompt="1"/>
          </p:nvPr>
        </p:nvSpPr>
        <p:spPr>
          <a:xfrm>
            <a:off x="533400" y="1524002"/>
            <a:ext cx="3962400" cy="4419601"/>
          </a:xfrm>
          <a:prstGeom prst="rect">
            <a:avLst/>
          </a:prstGeom>
        </p:spPr>
        <p:txBody>
          <a:bodyPr lIns="91399" tIns="45699" rIns="91399" bIns="45699">
            <a:normAutofit/>
          </a:bodyPr>
          <a:lstStyle>
            <a:lvl1pPr marL="0" indent="0">
              <a:lnSpc>
                <a:spcPct val="150000"/>
              </a:lnSpc>
              <a:spcBef>
                <a:spcPts val="0"/>
              </a:spcBef>
              <a:spcAft>
                <a:spcPts val="0"/>
              </a:spcAft>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9" name="Straight Connector 8"/>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2694332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4572000" y="1524002"/>
            <a:ext cx="39624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cxnSp>
        <p:nvCxnSpPr>
          <p:cNvPr id="12" name="Straight Connector 11"/>
          <p:cNvCxnSpPr/>
          <p:nvPr/>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42231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524002"/>
            <a:ext cx="61722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11" name="Straight Connector 10"/>
          <p:cNvCxnSpPr/>
          <p:nvPr/>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255063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3798016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4" name="Straight Connector 3"/>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2007900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99" tIns="45699" rIns="91399" bIns="45699"/>
          <a:lstStyle/>
          <a:p>
            <a:r>
              <a:rPr lang="en-US" smtClean="0"/>
              <a:t>Click to edit Master title style</a:t>
            </a:r>
            <a:endParaRPr lang="en-US"/>
          </a:p>
        </p:txBody>
      </p:sp>
    </p:spTree>
    <p:extLst>
      <p:ext uri="{BB962C8B-B14F-4D97-AF65-F5344CB8AC3E}">
        <p14:creationId xmlns:p14="http://schemas.microsoft.com/office/powerpoint/2010/main" val="209112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ullets Left and Image Righ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4518351" y="1447800"/>
            <a:ext cx="4078409" cy="4114800"/>
          </a:xfrm>
          <a:prstGeom prst="rect">
            <a:avLst/>
          </a:prstGeom>
          <a:effectLst/>
        </p:spPr>
        <p:txBody>
          <a:bodyPr lIns="64436" tIns="32218" rIns="64436" bIns="32218"/>
          <a:lstStyle>
            <a:lvl1pPr marL="0" indent="0">
              <a:buNone/>
              <a:defRPr sz="3200"/>
            </a:lvl1pPr>
            <a:lvl2pPr marL="456555" indent="0">
              <a:buNone/>
              <a:defRPr sz="2800"/>
            </a:lvl2pPr>
            <a:lvl3pPr marL="913109" indent="0">
              <a:buNone/>
              <a:defRPr sz="2400"/>
            </a:lvl3pPr>
            <a:lvl4pPr marL="1369663" indent="0">
              <a:buNone/>
              <a:defRPr sz="2000"/>
            </a:lvl4pPr>
            <a:lvl5pPr marL="1826217" indent="0">
              <a:buNone/>
              <a:defRPr sz="2000"/>
            </a:lvl5pPr>
            <a:lvl6pPr marL="2282770" indent="0">
              <a:buNone/>
              <a:defRPr sz="2000"/>
            </a:lvl6pPr>
            <a:lvl7pPr marL="2739321" indent="0">
              <a:buNone/>
              <a:defRPr sz="2000"/>
            </a:lvl7pPr>
            <a:lvl8pPr marL="3195875" indent="0">
              <a:buNone/>
              <a:defRPr sz="2000"/>
            </a:lvl8pPr>
            <a:lvl9pPr marL="3652429" indent="0">
              <a:buNone/>
              <a:defRPr sz="2000"/>
            </a:lvl9pPr>
          </a:lstStyle>
          <a:p>
            <a:endParaRPr lang="en-US" dirty="0"/>
          </a:p>
        </p:txBody>
      </p:sp>
      <p:sp>
        <p:nvSpPr>
          <p:cNvPr id="8" name="Text Placeholder 10"/>
          <p:cNvSpPr>
            <a:spLocks noGrp="1"/>
          </p:cNvSpPr>
          <p:nvPr>
            <p:ph type="body" sz="quarter" idx="10"/>
          </p:nvPr>
        </p:nvSpPr>
        <p:spPr>
          <a:xfrm>
            <a:off x="600358" y="1447800"/>
            <a:ext cx="3756989" cy="4114800"/>
          </a:xfrm>
          <a:prstGeom prst="rect">
            <a:avLst/>
          </a:prstGeom>
        </p:spPr>
        <p:txBody>
          <a:bodyPr vert="horz" lIns="64436" tIns="32218" rIns="64436" bIns="32218"/>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6"/>
          <p:cNvSpPr>
            <a:spLocks noGrp="1"/>
          </p:cNvSpPr>
          <p:nvPr>
            <p:ph type="title"/>
          </p:nvPr>
        </p:nvSpPr>
        <p:spPr>
          <a:xfrm>
            <a:off x="3337745" y="140409"/>
            <a:ext cx="5527318" cy="664391"/>
          </a:xfrm>
          <a:prstGeom prst="rect">
            <a:avLst/>
          </a:prstGeom>
        </p:spPr>
        <p:txBody>
          <a:bodyPr vert="horz" lIns="64436" tIns="32218" rIns="64436" bIns="32218" rtlCol="0" anchor="ctr">
            <a:normAutofit/>
          </a:bodyPr>
          <a:lstStyle/>
          <a:p>
            <a:endParaRPr lang="en-US" dirty="0" smtClean="0"/>
          </a:p>
        </p:txBody>
      </p:sp>
      <p:sp>
        <p:nvSpPr>
          <p:cNvPr id="6" name="Text Placeholder 14"/>
          <p:cNvSpPr>
            <a:spLocks noGrp="1"/>
          </p:cNvSpPr>
          <p:nvPr>
            <p:ph type="body" sz="quarter" idx="12"/>
          </p:nvPr>
        </p:nvSpPr>
        <p:spPr>
          <a:xfrm>
            <a:off x="4678768" y="6286327"/>
            <a:ext cx="3971083" cy="323469"/>
          </a:xfrm>
          <a:prstGeom prst="rect">
            <a:avLst/>
          </a:prstGeom>
        </p:spPr>
        <p:txBody>
          <a:bodyPr vert="horz" lIns="64436" tIns="32218" rIns="64436" bIns="32218"/>
          <a:lstStyle>
            <a:lvl1pPr algn="r">
              <a:buFontTx/>
              <a:buNone/>
              <a:defRPr sz="1700" b="1" i="0">
                <a:solidFill>
                  <a:srgbClr val="BF0E23"/>
                </a:solidFill>
                <a:latin typeface="Helvetica Neue"/>
                <a:cs typeface="Helvetica Neue"/>
              </a:defRPr>
            </a:lvl1pPr>
            <a:lvl2pPr algn="r">
              <a:buFontTx/>
              <a:buNone/>
              <a:defRPr sz="1700" b="1" i="0">
                <a:latin typeface="Helvetica Neue"/>
                <a:cs typeface="Helvetica Neue"/>
              </a:defRPr>
            </a:lvl2pPr>
            <a:lvl3pPr algn="r">
              <a:buFontTx/>
              <a:buNone/>
              <a:defRPr sz="1700" b="1" i="0">
                <a:latin typeface="Helvetica Neue"/>
                <a:cs typeface="Helvetica Neue"/>
              </a:defRPr>
            </a:lvl3pPr>
            <a:lvl4pPr algn="r">
              <a:buFontTx/>
              <a:buNone/>
              <a:defRPr sz="1700" b="1" i="0">
                <a:latin typeface="Helvetica Neue"/>
                <a:cs typeface="Helvetica Neue"/>
              </a:defRPr>
            </a:lvl4pPr>
            <a:lvl5pPr algn="r">
              <a:buFontTx/>
              <a:buNone/>
              <a:defRPr sz="1700" b="1" i="0">
                <a:latin typeface="Helvetica Neue"/>
                <a:cs typeface="Helvetica Neue"/>
              </a:defRPr>
            </a:lvl5pPr>
          </a:lstStyle>
          <a:p>
            <a:pPr lvl="0"/>
            <a:r>
              <a:rPr lang="en-US" dirty="0" smtClean="0"/>
              <a:t>Click to edit</a:t>
            </a:r>
          </a:p>
        </p:txBody>
      </p:sp>
    </p:spTree>
    <p:extLst>
      <p:ext uri="{BB962C8B-B14F-4D97-AF65-F5344CB8AC3E}">
        <p14:creationId xmlns:p14="http://schemas.microsoft.com/office/powerpoint/2010/main" val="41391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524002"/>
            <a:ext cx="61722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11" name="Straight Connector 10"/>
          <p:cNvCxnSpPr/>
          <p:nvPr/>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449106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00357" y="1542095"/>
            <a:ext cx="7889062" cy="4043367"/>
          </a:xfrm>
          <a:prstGeom prst="rect">
            <a:avLst/>
          </a:prstGeom>
        </p:spPr>
        <p:txBody>
          <a:bodyPr vert="horz" lIns="64520" tIns="32260" rIns="64520" bIns="32260"/>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6"/>
          <p:cNvSpPr>
            <a:spLocks noGrp="1"/>
          </p:cNvSpPr>
          <p:nvPr>
            <p:ph type="title"/>
          </p:nvPr>
        </p:nvSpPr>
        <p:spPr>
          <a:xfrm>
            <a:off x="3337745" y="140395"/>
            <a:ext cx="5527318" cy="664391"/>
          </a:xfrm>
          <a:prstGeom prst="rect">
            <a:avLst/>
          </a:prstGeom>
        </p:spPr>
        <p:txBody>
          <a:bodyPr vert="horz" lIns="64520" tIns="32260" rIns="64520" bIns="32260" rtlCol="0" anchor="ctr">
            <a:normAutofit/>
          </a:bodyPr>
          <a:lstStyle/>
          <a:p>
            <a:endParaRPr lang="en-US" dirty="0" smtClean="0"/>
          </a:p>
        </p:txBody>
      </p:sp>
      <p:sp>
        <p:nvSpPr>
          <p:cNvPr id="11" name="Text Placeholder 14"/>
          <p:cNvSpPr>
            <a:spLocks noGrp="1"/>
          </p:cNvSpPr>
          <p:nvPr>
            <p:ph type="body" sz="quarter" idx="12"/>
          </p:nvPr>
        </p:nvSpPr>
        <p:spPr>
          <a:xfrm>
            <a:off x="4678768" y="6286313"/>
            <a:ext cx="3971083" cy="323469"/>
          </a:xfrm>
          <a:prstGeom prst="rect">
            <a:avLst/>
          </a:prstGeom>
        </p:spPr>
        <p:txBody>
          <a:bodyPr vert="horz" lIns="64520" tIns="32260" rIns="64520" bIns="32260"/>
          <a:lstStyle>
            <a:lvl1pPr algn="r">
              <a:buFontTx/>
              <a:buNone/>
              <a:defRPr sz="1700" b="1" i="0">
                <a:solidFill>
                  <a:srgbClr val="BF0E23"/>
                </a:solidFill>
                <a:latin typeface="Helvetica Neue"/>
                <a:cs typeface="Helvetica Neue"/>
              </a:defRPr>
            </a:lvl1pPr>
            <a:lvl2pPr algn="r">
              <a:buFontTx/>
              <a:buNone/>
              <a:defRPr sz="1700" b="1" i="0">
                <a:latin typeface="Helvetica Neue"/>
                <a:cs typeface="Helvetica Neue"/>
              </a:defRPr>
            </a:lvl2pPr>
            <a:lvl3pPr algn="r">
              <a:buFontTx/>
              <a:buNone/>
              <a:defRPr sz="1700" b="1" i="0">
                <a:latin typeface="Helvetica Neue"/>
                <a:cs typeface="Helvetica Neue"/>
              </a:defRPr>
            </a:lvl3pPr>
            <a:lvl4pPr algn="r">
              <a:buFontTx/>
              <a:buNone/>
              <a:defRPr sz="1700" b="1" i="0">
                <a:latin typeface="Helvetica Neue"/>
                <a:cs typeface="Helvetica Neue"/>
              </a:defRPr>
            </a:lvl4pPr>
            <a:lvl5pPr algn="r">
              <a:buFontTx/>
              <a:buNone/>
              <a:defRPr sz="1700" b="1" i="0">
                <a:latin typeface="Helvetica Neue"/>
                <a:cs typeface="Helvetica Neue"/>
              </a:defRPr>
            </a:lvl5pPr>
          </a:lstStyle>
          <a:p>
            <a:pPr lvl="0"/>
            <a:r>
              <a:rPr lang="en-US" dirty="0" smtClean="0"/>
              <a:t>Click to edit</a:t>
            </a:r>
          </a:p>
        </p:txBody>
      </p:sp>
    </p:spTree>
    <p:extLst>
      <p:ext uri="{BB962C8B-B14F-4D97-AF65-F5344CB8AC3E}">
        <p14:creationId xmlns:p14="http://schemas.microsoft.com/office/powerpoint/2010/main" val="21919714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32461A-250E-4A29-9E9B-599CA3838FA1}" type="datetime1">
              <a:rPr lang="en-US" smtClean="0">
                <a:solidFill>
                  <a:srgbClr val="FBEEC9"/>
                </a:solidFill>
              </a:rPr>
              <a:pPr/>
              <a:t>2/5/2014</a:t>
            </a:fld>
            <a:endParaRPr lang="en-US" dirty="0">
              <a:solidFill>
                <a:srgbClr val="FBEEC9"/>
              </a:solidFill>
            </a:endParaRPr>
          </a:p>
        </p:txBody>
      </p:sp>
      <p:sp>
        <p:nvSpPr>
          <p:cNvPr id="5" name="Footer Placeholder 4"/>
          <p:cNvSpPr>
            <a:spLocks noGrp="1"/>
          </p:cNvSpPr>
          <p:nvPr>
            <p:ph type="ftr" sz="quarter" idx="11"/>
          </p:nvPr>
        </p:nvSpPr>
        <p:spPr/>
        <p:txBody>
          <a:bodyPr/>
          <a:lstStyle/>
          <a:p>
            <a:endParaRPr lang="en-US" dirty="0">
              <a:solidFill>
                <a:srgbClr val="FBEEC9"/>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dirty="0">
              <a:solidFill>
                <a:srgbClr val="FBEEC9"/>
              </a:solidFill>
            </a:endParaRPr>
          </a:p>
        </p:txBody>
      </p:sp>
    </p:spTree>
    <p:extLst>
      <p:ext uri="{BB962C8B-B14F-4D97-AF65-F5344CB8AC3E}">
        <p14:creationId xmlns:p14="http://schemas.microsoft.com/office/powerpoint/2010/main" val="207756219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BEEC9"/>
              </a:solidFill>
            </a:endParaRPr>
          </a:p>
        </p:txBody>
      </p:sp>
      <p:sp>
        <p:nvSpPr>
          <p:cNvPr id="5" name="Footer Placeholder 4"/>
          <p:cNvSpPr>
            <a:spLocks noGrp="1"/>
          </p:cNvSpPr>
          <p:nvPr>
            <p:ph type="ftr" sz="quarter" idx="11"/>
          </p:nvPr>
        </p:nvSpPr>
        <p:spPr/>
        <p:txBody>
          <a:bodyPr/>
          <a:lstStyle/>
          <a:p>
            <a:endParaRPr lang="en-US">
              <a:solidFill>
                <a:srgbClr val="FBEEC9"/>
              </a:solidFill>
            </a:endParaRPr>
          </a:p>
        </p:txBody>
      </p:sp>
      <p:sp>
        <p:nvSpPr>
          <p:cNvPr id="6" name="Slide Number Placeholder 5"/>
          <p:cNvSpPr>
            <a:spLocks noGrp="1"/>
          </p:cNvSpPr>
          <p:nvPr>
            <p:ph type="sldNum" sz="quarter" idx="12"/>
          </p:nvPr>
        </p:nvSpPr>
        <p:spPr/>
        <p:txBody>
          <a:bodyPr/>
          <a:lstStyle/>
          <a:p>
            <a:fld id="{B947DB1F-1026-40F3-A8ED-BE565B7563AA}"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30126476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solidFill>
                  <a:srgbClr val="FBEEC9"/>
                </a:solidFill>
              </a:rPr>
              <a:pPr/>
              <a:t>2/5/2014</a:t>
            </a:fld>
            <a:endParaRPr lang="en-US">
              <a:solidFill>
                <a:srgbClr val="FBEEC9"/>
              </a:solidFill>
            </a:endParaRPr>
          </a:p>
        </p:txBody>
      </p:sp>
      <p:sp>
        <p:nvSpPr>
          <p:cNvPr id="5" name="Footer Placeholder 4"/>
          <p:cNvSpPr>
            <a:spLocks noGrp="1"/>
          </p:cNvSpPr>
          <p:nvPr>
            <p:ph type="ftr" sz="quarter" idx="11"/>
          </p:nvPr>
        </p:nvSpPr>
        <p:spPr/>
        <p:txBody>
          <a:bodyPr/>
          <a:lstStyle/>
          <a:p>
            <a:endParaRPr lang="en-US">
              <a:solidFill>
                <a:srgbClr val="FBEEC9"/>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253918855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FBEEC9"/>
              </a:solidFill>
            </a:endParaRPr>
          </a:p>
        </p:txBody>
      </p:sp>
      <p:sp>
        <p:nvSpPr>
          <p:cNvPr id="6" name="Footer Placeholder 5"/>
          <p:cNvSpPr>
            <a:spLocks noGrp="1"/>
          </p:cNvSpPr>
          <p:nvPr>
            <p:ph type="ftr" sz="quarter" idx="11"/>
          </p:nvPr>
        </p:nvSpPr>
        <p:spPr/>
        <p:txBody>
          <a:bodyPr/>
          <a:lstStyle/>
          <a:p>
            <a:endParaRPr lang="en-US">
              <a:solidFill>
                <a:srgbClr val="FBEEC9"/>
              </a:solidFill>
            </a:endParaRPr>
          </a:p>
        </p:txBody>
      </p:sp>
      <p:sp>
        <p:nvSpPr>
          <p:cNvPr id="7" name="Slide Number Placeholder 6"/>
          <p:cNvSpPr>
            <a:spLocks noGrp="1"/>
          </p:cNvSpPr>
          <p:nvPr>
            <p:ph type="sldNum" sz="quarter" idx="12"/>
          </p:nvPr>
        </p:nvSpPr>
        <p:spPr/>
        <p:txBody>
          <a:bodyPr/>
          <a:lstStyle/>
          <a:p>
            <a:fld id="{15A1A35F-F7C8-415F-9A46-75D514C731E1}"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42569686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71BB6-685D-4518-8FAD-1882B9671546}" type="datetime1">
              <a:rPr lang="en-US" smtClean="0">
                <a:solidFill>
                  <a:srgbClr val="FBEEC9"/>
                </a:solidFill>
              </a:rPr>
              <a:pPr/>
              <a:t>2/5/2014</a:t>
            </a:fld>
            <a:endParaRPr lang="en-US">
              <a:solidFill>
                <a:srgbClr val="FBEEC9"/>
              </a:solidFill>
            </a:endParaRPr>
          </a:p>
        </p:txBody>
      </p:sp>
      <p:sp>
        <p:nvSpPr>
          <p:cNvPr id="8" name="Footer Placeholder 7"/>
          <p:cNvSpPr>
            <a:spLocks noGrp="1"/>
          </p:cNvSpPr>
          <p:nvPr>
            <p:ph type="ftr" sz="quarter" idx="11"/>
          </p:nvPr>
        </p:nvSpPr>
        <p:spPr/>
        <p:txBody>
          <a:bodyPr/>
          <a:lstStyle/>
          <a:p>
            <a:endParaRPr lang="en-US">
              <a:solidFill>
                <a:srgbClr val="FBEEC9"/>
              </a:solidFill>
            </a:endParaRPr>
          </a:p>
        </p:txBody>
      </p:sp>
      <p:sp>
        <p:nvSpPr>
          <p:cNvPr id="9" name="Slide Number Placeholder 8"/>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215418631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solidFill>
                  <a:srgbClr val="FBEEC9"/>
                </a:solidFill>
              </a:rPr>
              <a:pPr/>
              <a:t>2/5/2014</a:t>
            </a:fld>
            <a:endParaRPr lang="en-US">
              <a:solidFill>
                <a:srgbClr val="FBEEC9"/>
              </a:solidFill>
            </a:endParaRPr>
          </a:p>
        </p:txBody>
      </p:sp>
      <p:sp>
        <p:nvSpPr>
          <p:cNvPr id="4" name="Footer Placeholder 3"/>
          <p:cNvSpPr>
            <a:spLocks noGrp="1"/>
          </p:cNvSpPr>
          <p:nvPr>
            <p:ph type="ftr" sz="quarter" idx="11"/>
          </p:nvPr>
        </p:nvSpPr>
        <p:spPr/>
        <p:txBody>
          <a:bodyPr/>
          <a:lstStyle/>
          <a:p>
            <a:endParaRPr lang="en-US">
              <a:solidFill>
                <a:srgbClr val="FBEEC9"/>
              </a:solidFill>
            </a:endParaRPr>
          </a:p>
        </p:txBody>
      </p:sp>
      <p:sp>
        <p:nvSpPr>
          <p:cNvPr id="5" name="Slide Number Placeholder 4"/>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21533297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solidFill>
                  <a:srgbClr val="FBEEC9"/>
                </a:solidFill>
              </a:rPr>
              <a:pPr/>
              <a:t>2/5/2014</a:t>
            </a:fld>
            <a:endParaRPr lang="en-US" dirty="0">
              <a:solidFill>
                <a:srgbClr val="FBEEC9"/>
              </a:solidFill>
            </a:endParaRPr>
          </a:p>
        </p:txBody>
      </p:sp>
      <p:sp>
        <p:nvSpPr>
          <p:cNvPr id="3" name="Footer Placeholder 2"/>
          <p:cNvSpPr>
            <a:spLocks noGrp="1"/>
          </p:cNvSpPr>
          <p:nvPr>
            <p:ph type="ftr" sz="quarter" idx="11"/>
          </p:nvPr>
        </p:nvSpPr>
        <p:spPr/>
        <p:txBody>
          <a:bodyPr/>
          <a:lstStyle/>
          <a:p>
            <a:endParaRPr lang="en-US" dirty="0">
              <a:solidFill>
                <a:srgbClr val="FBEEC9"/>
              </a:solidFill>
            </a:endParaRPr>
          </a:p>
        </p:txBody>
      </p:sp>
      <p:sp>
        <p:nvSpPr>
          <p:cNvPr id="4" name="Slide Number Placeholder 3"/>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dirty="0">
              <a:solidFill>
                <a:srgbClr val="FBEEC9"/>
              </a:solidFill>
            </a:endParaRPr>
          </a:p>
        </p:txBody>
      </p:sp>
    </p:spTree>
    <p:extLst>
      <p:ext uri="{BB962C8B-B14F-4D97-AF65-F5344CB8AC3E}">
        <p14:creationId xmlns:p14="http://schemas.microsoft.com/office/powerpoint/2010/main" val="13162910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solidFill>
                  <a:srgbClr val="FBEEC9"/>
                </a:solidFill>
              </a:rPr>
              <a:pPr/>
              <a:t>2/5/2014</a:t>
            </a:fld>
            <a:endParaRPr lang="en-US">
              <a:solidFill>
                <a:srgbClr val="FBEEC9"/>
              </a:solidFill>
            </a:endParaRPr>
          </a:p>
        </p:txBody>
      </p:sp>
      <p:sp>
        <p:nvSpPr>
          <p:cNvPr id="6" name="Footer Placeholder 5"/>
          <p:cNvSpPr>
            <a:spLocks noGrp="1"/>
          </p:cNvSpPr>
          <p:nvPr>
            <p:ph type="ftr" sz="quarter" idx="11"/>
          </p:nvPr>
        </p:nvSpPr>
        <p:spPr/>
        <p:txBody>
          <a:bodyPr/>
          <a:lstStyle/>
          <a:p>
            <a:endParaRPr lang="en-US" dirty="0">
              <a:solidFill>
                <a:srgbClr val="FBEEC9"/>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932653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FBEEC9"/>
                </a:solidFill>
              </a:rPr>
              <a:pPr/>
              <a:t>2/5/2014</a:t>
            </a:fld>
            <a:endParaRPr lang="en-US">
              <a:solidFill>
                <a:srgbClr val="FBEEC9"/>
              </a:solidFill>
            </a:endParaRPr>
          </a:p>
        </p:txBody>
      </p:sp>
      <p:sp>
        <p:nvSpPr>
          <p:cNvPr id="6" name="Footer Placeholder 5"/>
          <p:cNvSpPr>
            <a:spLocks noGrp="1"/>
          </p:cNvSpPr>
          <p:nvPr>
            <p:ph type="ftr" sz="quarter" idx="11"/>
          </p:nvPr>
        </p:nvSpPr>
        <p:spPr/>
        <p:txBody>
          <a:bodyPr/>
          <a:lstStyle/>
          <a:p>
            <a:endParaRPr lang="en-US">
              <a:solidFill>
                <a:srgbClr val="FBEEC9"/>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0000"/>
              </a:lnSpc>
              <a:spcBef>
                <a:spcPct val="20000"/>
              </a:spcBef>
              <a:spcAft>
                <a:spcPct val="0"/>
              </a:spcAft>
              <a:buClr>
                <a:srgbClr val="660066"/>
              </a:buClr>
            </a:pPr>
            <a:endParaRPr lang="en-US">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6495995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803253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solidFill>
                  <a:srgbClr val="FBEEC9"/>
                </a:solidFill>
              </a:rPr>
              <a:pPr/>
              <a:t>2/5/2014</a:t>
            </a:fld>
            <a:endParaRPr lang="en-US">
              <a:solidFill>
                <a:srgbClr val="FBEEC9"/>
              </a:solidFill>
            </a:endParaRPr>
          </a:p>
        </p:txBody>
      </p:sp>
      <p:sp>
        <p:nvSpPr>
          <p:cNvPr id="5" name="Footer Placeholder 4"/>
          <p:cNvSpPr>
            <a:spLocks noGrp="1"/>
          </p:cNvSpPr>
          <p:nvPr>
            <p:ph type="ftr" sz="quarter" idx="11"/>
          </p:nvPr>
        </p:nvSpPr>
        <p:spPr/>
        <p:txBody>
          <a:bodyPr/>
          <a:lstStyle/>
          <a:p>
            <a:endParaRPr lang="en-US">
              <a:solidFill>
                <a:srgbClr val="FBEEC9"/>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346040962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solidFill>
                  <a:srgbClr val="FBEEC9"/>
                </a:solidFill>
              </a:rPr>
              <a:pPr/>
              <a:t>2/5/2014</a:t>
            </a:fld>
            <a:endParaRPr lang="en-US">
              <a:solidFill>
                <a:srgbClr val="FBEEC9"/>
              </a:solidFill>
            </a:endParaRPr>
          </a:p>
        </p:txBody>
      </p:sp>
      <p:sp>
        <p:nvSpPr>
          <p:cNvPr id="5" name="Footer Placeholder 4"/>
          <p:cNvSpPr>
            <a:spLocks noGrp="1"/>
          </p:cNvSpPr>
          <p:nvPr>
            <p:ph type="ftr" sz="quarter" idx="11"/>
          </p:nvPr>
        </p:nvSpPr>
        <p:spPr/>
        <p:txBody>
          <a:bodyPr/>
          <a:lstStyle/>
          <a:p>
            <a:endParaRPr lang="en-US">
              <a:solidFill>
                <a:srgbClr val="FBEEC9"/>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3077789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BEEC9"/>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BEEC9"/>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33525E3-8B65-41E1-A09B-0262A4FDD864}" type="slidenum">
              <a:rPr lang="en-US">
                <a:solidFill>
                  <a:srgbClr val="FBEEC9"/>
                </a:solidFill>
              </a:rPr>
              <a:pPr/>
              <a:t>‹#›</a:t>
            </a:fld>
            <a:endParaRPr lang="en-US">
              <a:solidFill>
                <a:srgbClr val="FBEEC9"/>
              </a:solidFill>
            </a:endParaRPr>
          </a:p>
        </p:txBody>
      </p:sp>
    </p:spTree>
    <p:extLst>
      <p:ext uri="{BB962C8B-B14F-4D97-AF65-F5344CB8AC3E}">
        <p14:creationId xmlns:p14="http://schemas.microsoft.com/office/powerpoint/2010/main" val="3424021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67"/>
            <a:ext cx="8077200" cy="584733"/>
          </a:xfrm>
          <a:prstGeom prst="rect">
            <a:avLst/>
          </a:prstGeom>
        </p:spPr>
        <p:txBody>
          <a:bodyPr vert="horz" lIns="91399" tIns="45699" rIns="91399" bIns="45699"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988539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4" name="Text Placeholder 3"/>
          <p:cNvSpPr>
            <a:spLocks noGrp="1"/>
          </p:cNvSpPr>
          <p:nvPr>
            <p:ph type="body" sz="half" idx="2" hasCustomPrompt="1"/>
          </p:nvPr>
        </p:nvSpPr>
        <p:spPr>
          <a:xfrm>
            <a:off x="533400" y="1524002"/>
            <a:ext cx="3962400" cy="4419601"/>
          </a:xfrm>
          <a:prstGeom prst="rect">
            <a:avLst/>
          </a:prstGeom>
        </p:spPr>
        <p:txBody>
          <a:bodyPr lIns="91399" tIns="45699" rIns="91399" bIns="45699">
            <a:normAutofit/>
          </a:bodyPr>
          <a:lstStyle>
            <a:lvl1pPr marL="0" indent="0">
              <a:lnSpc>
                <a:spcPct val="150000"/>
              </a:lnSpc>
              <a:spcBef>
                <a:spcPts val="0"/>
              </a:spcBef>
              <a:spcAft>
                <a:spcPts val="0"/>
              </a:spcAft>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9" name="Straight Connector 8"/>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3915787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4572000" y="1524002"/>
            <a:ext cx="39624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cxnSp>
        <p:nvCxnSpPr>
          <p:cNvPr id="12" name="Straight Connector 11"/>
          <p:cNvCxnSpPr/>
          <p:nvPr/>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396245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524002"/>
            <a:ext cx="6172200" cy="4419601"/>
          </a:xfrm>
          <a:prstGeom prst="rect">
            <a:avLst/>
          </a:prstGeom>
        </p:spPr>
        <p:txBody>
          <a:bodyPr lIns="91399" tIns="45699" rIns="91399" bIns="45699">
            <a:normAutofit/>
          </a:bodyPr>
          <a:lstStyle>
            <a:lvl1pPr marL="0" indent="0">
              <a:lnSpc>
                <a:spcPct val="150000"/>
              </a:lnSpc>
              <a:spcBef>
                <a:spcPts val="0"/>
              </a:spcBef>
              <a:buNone/>
              <a:defRPr sz="1200" b="0" i="0">
                <a:latin typeface="Helvetica Neue"/>
                <a:cs typeface="Helvetica Neue"/>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text</a:t>
            </a:r>
          </a:p>
        </p:txBody>
      </p:sp>
      <p:cxnSp>
        <p:nvCxnSpPr>
          <p:cNvPr id="11" name="Straight Connector 10"/>
          <p:cNvCxnSpPr/>
          <p:nvPr/>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92726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lIns="91399" tIns="45699" rIns="91399" bIns="45699"/>
          <a:lstStyle>
            <a:lvl1pPr marL="0" indent="0">
              <a:buNone/>
              <a:defRPr sz="3200"/>
            </a:lvl1pPr>
            <a:lvl2pPr marL="456993" indent="0">
              <a:buNone/>
              <a:defRPr sz="2800"/>
            </a:lvl2pPr>
            <a:lvl3pPr marL="913987" indent="0">
              <a:buNone/>
              <a:defRPr sz="2400"/>
            </a:lvl3pPr>
            <a:lvl4pPr marL="1370980" indent="0">
              <a:buNone/>
              <a:defRPr sz="2000"/>
            </a:lvl4pPr>
            <a:lvl5pPr marL="1827974" indent="0">
              <a:buNone/>
              <a:defRPr sz="2000"/>
            </a:lvl5pPr>
            <a:lvl6pPr marL="2284967" indent="0">
              <a:buNone/>
              <a:defRPr sz="2000"/>
            </a:lvl6pPr>
            <a:lvl7pPr marL="2741961" indent="0">
              <a:buNone/>
              <a:defRPr sz="2000"/>
            </a:lvl7pPr>
            <a:lvl8pPr marL="3198954" indent="0">
              <a:buNone/>
              <a:defRPr sz="2000"/>
            </a:lvl8pPr>
            <a:lvl9pPr marL="3655948" indent="0">
              <a:buNone/>
              <a:defRPr sz="2000"/>
            </a:lvl9pPr>
          </a:lstStyle>
          <a:p>
            <a:r>
              <a:rPr lang="en-US" smtClean="0"/>
              <a:t>Click icon to add picture</a:t>
            </a:r>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892656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4" name="Straight Connector 3"/>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17742467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99" tIns="45699" rIns="91399" bIns="45699"/>
          <a:lstStyle/>
          <a:p>
            <a:r>
              <a:rPr lang="en-US" smtClean="0"/>
              <a:t>Click to edit Master title style</a:t>
            </a:r>
            <a:endParaRPr lang="en-US"/>
          </a:p>
        </p:txBody>
      </p:sp>
    </p:spTree>
    <p:extLst>
      <p:ext uri="{BB962C8B-B14F-4D97-AF65-F5344CB8AC3E}">
        <p14:creationId xmlns:p14="http://schemas.microsoft.com/office/powerpoint/2010/main" val="256050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lIns="91399" tIns="45699" rIns="91399" bIns="45699"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4" name="Straight Connector 3"/>
          <p:cNvCxnSpPr/>
          <p:nvPr/>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lIns="91399" tIns="45699" rIns="91399" bIns="45699" anchor="b">
            <a:normAutofit/>
          </a:bodyPr>
          <a:lstStyle>
            <a:lvl1pPr marL="0" indent="0">
              <a:buNone/>
              <a:defRPr sz="2200" b="0" i="0">
                <a:solidFill>
                  <a:srgbClr val="AD0000"/>
                </a:solidFill>
                <a:latin typeface="HelveticaNeueLT Std Med Cn"/>
                <a:cs typeface="HelveticaNeueLT Std Med Cn"/>
              </a:defRPr>
            </a:lvl1pPr>
            <a:lvl2pPr marL="456993" indent="0">
              <a:buNone/>
              <a:defRPr sz="1200"/>
            </a:lvl2pPr>
            <a:lvl3pPr marL="913987" indent="0">
              <a:buNone/>
              <a:defRPr sz="1000"/>
            </a:lvl3pPr>
            <a:lvl4pPr marL="1370980" indent="0">
              <a:buNone/>
              <a:defRPr sz="900"/>
            </a:lvl4pPr>
            <a:lvl5pPr marL="1827974" indent="0">
              <a:buNone/>
              <a:defRPr sz="900"/>
            </a:lvl5pPr>
            <a:lvl6pPr marL="2284967" indent="0">
              <a:buNone/>
              <a:defRPr sz="900"/>
            </a:lvl6pPr>
            <a:lvl7pPr marL="2741961" indent="0">
              <a:buNone/>
              <a:defRPr sz="900"/>
            </a:lvl7pPr>
            <a:lvl8pPr marL="3198954" indent="0">
              <a:buNone/>
              <a:defRPr sz="900"/>
            </a:lvl8pPr>
            <a:lvl9pPr marL="3655948" indent="0">
              <a:buNone/>
              <a:defRPr sz="900"/>
            </a:lvl9pPr>
          </a:lstStyle>
          <a:p>
            <a:pPr lvl="0"/>
            <a:r>
              <a:rPr lang="en-US" dirty="0" smtClean="0"/>
              <a:t>Click to add Presentation Title</a:t>
            </a:r>
          </a:p>
        </p:txBody>
      </p:sp>
    </p:spTree>
    <p:extLst>
      <p:ext uri="{BB962C8B-B14F-4D97-AF65-F5344CB8AC3E}">
        <p14:creationId xmlns:p14="http://schemas.microsoft.com/office/powerpoint/2010/main" val="3489159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A929F8-0335-4FCD-89B3-9C63038B8E5B}" type="datetimeFigureOut">
              <a:rPr lang="en-US" smtClean="0">
                <a:solidFill>
                  <a:prstClr val="black"/>
                </a:solidFill>
              </a:rPr>
              <a:pPr/>
              <a:t>2/5/2014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1A98D3-438B-496D-A0B2-FD8BB0B1E74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1360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00357" y="1542095"/>
            <a:ext cx="7889062" cy="4043367"/>
          </a:xfrm>
          <a:prstGeom prst="rect">
            <a:avLst/>
          </a:prstGeom>
        </p:spPr>
        <p:txBody>
          <a:bodyPr vert="horz" lIns="64520" tIns="32260" rIns="64520" bIns="32260"/>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6"/>
          <p:cNvSpPr>
            <a:spLocks noGrp="1"/>
          </p:cNvSpPr>
          <p:nvPr>
            <p:ph type="title"/>
          </p:nvPr>
        </p:nvSpPr>
        <p:spPr>
          <a:xfrm>
            <a:off x="3337745" y="140395"/>
            <a:ext cx="5527318" cy="664391"/>
          </a:xfrm>
          <a:prstGeom prst="rect">
            <a:avLst/>
          </a:prstGeom>
        </p:spPr>
        <p:txBody>
          <a:bodyPr vert="horz" lIns="64520" tIns="32260" rIns="64520" bIns="32260" rtlCol="0" anchor="ctr">
            <a:normAutofit/>
          </a:bodyPr>
          <a:lstStyle/>
          <a:p>
            <a:endParaRPr lang="en-US" dirty="0" smtClean="0"/>
          </a:p>
        </p:txBody>
      </p:sp>
      <p:sp>
        <p:nvSpPr>
          <p:cNvPr id="11" name="Text Placeholder 14"/>
          <p:cNvSpPr>
            <a:spLocks noGrp="1"/>
          </p:cNvSpPr>
          <p:nvPr>
            <p:ph type="body" sz="quarter" idx="12"/>
          </p:nvPr>
        </p:nvSpPr>
        <p:spPr>
          <a:xfrm>
            <a:off x="4678768" y="6286313"/>
            <a:ext cx="3971083" cy="323469"/>
          </a:xfrm>
          <a:prstGeom prst="rect">
            <a:avLst/>
          </a:prstGeom>
        </p:spPr>
        <p:txBody>
          <a:bodyPr vert="horz" lIns="64520" tIns="32260" rIns="64520" bIns="32260"/>
          <a:lstStyle>
            <a:lvl1pPr algn="r">
              <a:buFontTx/>
              <a:buNone/>
              <a:defRPr sz="1700" b="1" i="0">
                <a:solidFill>
                  <a:srgbClr val="BF0E23"/>
                </a:solidFill>
                <a:latin typeface="Helvetica Neue"/>
                <a:cs typeface="Helvetica Neue"/>
              </a:defRPr>
            </a:lvl1pPr>
            <a:lvl2pPr algn="r">
              <a:buFontTx/>
              <a:buNone/>
              <a:defRPr sz="1700" b="1" i="0">
                <a:latin typeface="Helvetica Neue"/>
                <a:cs typeface="Helvetica Neue"/>
              </a:defRPr>
            </a:lvl2pPr>
            <a:lvl3pPr algn="r">
              <a:buFontTx/>
              <a:buNone/>
              <a:defRPr sz="1700" b="1" i="0">
                <a:latin typeface="Helvetica Neue"/>
                <a:cs typeface="Helvetica Neue"/>
              </a:defRPr>
            </a:lvl3pPr>
            <a:lvl4pPr algn="r">
              <a:buFontTx/>
              <a:buNone/>
              <a:defRPr sz="1700" b="1" i="0">
                <a:latin typeface="Helvetica Neue"/>
                <a:cs typeface="Helvetica Neue"/>
              </a:defRPr>
            </a:lvl4pPr>
            <a:lvl5pPr algn="r">
              <a:buFontTx/>
              <a:buNone/>
              <a:defRPr sz="1700" b="1" i="0">
                <a:latin typeface="Helvetica Neue"/>
                <a:cs typeface="Helvetica Neue"/>
              </a:defRPr>
            </a:lvl5pPr>
          </a:lstStyle>
          <a:p>
            <a:pPr lvl="0"/>
            <a:r>
              <a:rPr lang="en-US" dirty="0" smtClean="0"/>
              <a:t>Click to edit</a:t>
            </a:r>
          </a:p>
        </p:txBody>
      </p:sp>
    </p:spTree>
    <p:extLst>
      <p:ext uri="{BB962C8B-B14F-4D97-AF65-F5344CB8AC3E}">
        <p14:creationId xmlns:p14="http://schemas.microsoft.com/office/powerpoint/2010/main" val="1184222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99" tIns="45699" rIns="91399" bIns="45699"/>
          <a:lstStyle/>
          <a:p>
            <a:r>
              <a:rPr lang="en-US" smtClean="0"/>
              <a:t>Click to edit Master title style</a:t>
            </a:r>
            <a:endParaRPr lang="en-US"/>
          </a:p>
        </p:txBody>
      </p:sp>
    </p:spTree>
    <p:extLst>
      <p:ext uri="{BB962C8B-B14F-4D97-AF65-F5344CB8AC3E}">
        <p14:creationId xmlns:p14="http://schemas.microsoft.com/office/powerpoint/2010/main" val="56597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A929F8-0335-4FCD-89B3-9C63038B8E5B}" type="datetimeFigureOut">
              <a:rPr lang="en-US" smtClean="0"/>
              <a:t>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1A98D3-438B-496D-A0B2-FD8BB0B1E741}" type="slidenum">
              <a:rPr lang="en-US" smtClean="0"/>
              <a:t>‹#›</a:t>
            </a:fld>
            <a:endParaRPr lang="en-US"/>
          </a:p>
        </p:txBody>
      </p:sp>
    </p:spTree>
    <p:extLst>
      <p:ext uri="{BB962C8B-B14F-4D97-AF65-F5344CB8AC3E}">
        <p14:creationId xmlns:p14="http://schemas.microsoft.com/office/powerpoint/2010/main" val="9639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00357" y="1542095"/>
            <a:ext cx="7889062" cy="4043367"/>
          </a:xfrm>
          <a:prstGeom prst="rect">
            <a:avLst/>
          </a:prstGeom>
        </p:spPr>
        <p:txBody>
          <a:bodyPr vert="horz" lIns="64520" tIns="32260" rIns="64520" bIns="32260"/>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6"/>
          <p:cNvSpPr>
            <a:spLocks noGrp="1"/>
          </p:cNvSpPr>
          <p:nvPr>
            <p:ph type="title"/>
          </p:nvPr>
        </p:nvSpPr>
        <p:spPr>
          <a:xfrm>
            <a:off x="3337745" y="140395"/>
            <a:ext cx="5527318" cy="664391"/>
          </a:xfrm>
          <a:prstGeom prst="rect">
            <a:avLst/>
          </a:prstGeom>
        </p:spPr>
        <p:txBody>
          <a:bodyPr vert="horz" lIns="64520" tIns="32260" rIns="64520" bIns="32260" rtlCol="0" anchor="ctr">
            <a:normAutofit/>
          </a:bodyPr>
          <a:lstStyle/>
          <a:p>
            <a:endParaRPr lang="en-US" dirty="0" smtClean="0"/>
          </a:p>
        </p:txBody>
      </p:sp>
      <p:sp>
        <p:nvSpPr>
          <p:cNvPr id="11" name="Text Placeholder 14"/>
          <p:cNvSpPr>
            <a:spLocks noGrp="1"/>
          </p:cNvSpPr>
          <p:nvPr>
            <p:ph type="body" sz="quarter" idx="12"/>
          </p:nvPr>
        </p:nvSpPr>
        <p:spPr>
          <a:xfrm>
            <a:off x="4678768" y="6286313"/>
            <a:ext cx="3971083" cy="323469"/>
          </a:xfrm>
          <a:prstGeom prst="rect">
            <a:avLst/>
          </a:prstGeom>
        </p:spPr>
        <p:txBody>
          <a:bodyPr vert="horz" lIns="64520" tIns="32260" rIns="64520" bIns="32260"/>
          <a:lstStyle>
            <a:lvl1pPr algn="r">
              <a:buFontTx/>
              <a:buNone/>
              <a:defRPr sz="1700" b="1" i="0">
                <a:solidFill>
                  <a:srgbClr val="BF0E23"/>
                </a:solidFill>
                <a:latin typeface="Helvetica Neue"/>
                <a:cs typeface="Helvetica Neue"/>
              </a:defRPr>
            </a:lvl1pPr>
            <a:lvl2pPr algn="r">
              <a:buFontTx/>
              <a:buNone/>
              <a:defRPr sz="1700" b="1" i="0">
                <a:latin typeface="Helvetica Neue"/>
                <a:cs typeface="Helvetica Neue"/>
              </a:defRPr>
            </a:lvl2pPr>
            <a:lvl3pPr algn="r">
              <a:buFontTx/>
              <a:buNone/>
              <a:defRPr sz="1700" b="1" i="0">
                <a:latin typeface="Helvetica Neue"/>
                <a:cs typeface="Helvetica Neue"/>
              </a:defRPr>
            </a:lvl3pPr>
            <a:lvl4pPr algn="r">
              <a:buFontTx/>
              <a:buNone/>
              <a:defRPr sz="1700" b="1" i="0">
                <a:latin typeface="Helvetica Neue"/>
                <a:cs typeface="Helvetica Neue"/>
              </a:defRPr>
            </a:lvl4pPr>
            <a:lvl5pPr algn="r">
              <a:buFontTx/>
              <a:buNone/>
              <a:defRPr sz="1700" b="1" i="0">
                <a:latin typeface="Helvetica Neue"/>
                <a:cs typeface="Helvetica Neue"/>
              </a:defRPr>
            </a:lvl5pPr>
          </a:lstStyle>
          <a:p>
            <a:pPr lvl="0"/>
            <a:r>
              <a:rPr lang="en-US" dirty="0" smtClean="0"/>
              <a:t>Click to edit</a:t>
            </a:r>
          </a:p>
        </p:txBody>
      </p:sp>
    </p:spTree>
    <p:extLst>
      <p:ext uri="{BB962C8B-B14F-4D97-AF65-F5344CB8AC3E}">
        <p14:creationId xmlns:p14="http://schemas.microsoft.com/office/powerpoint/2010/main" val="2312314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png"/><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lIns="91399" tIns="45699" rIns="91399" bIns="45699" rtlCol="0" anchor="ctr"/>
          <a:lstStyle/>
          <a:p>
            <a:pPr algn="ctr" defTabSz="913987"/>
            <a:endParaRPr lang="en-US">
              <a:solidFill>
                <a:prstClr val="white"/>
              </a:solidFill>
            </a:endParaRPr>
          </a:p>
        </p:txBody>
      </p:sp>
      <p:pic>
        <p:nvPicPr>
          <p:cNvPr id="12" name="Picture 11" descr="uofl ligature white.eps"/>
          <p:cNvPicPr>
            <a:picLocks noChangeAspect="1"/>
          </p:cNvPicPr>
          <p:nvPr/>
        </p:nvPicPr>
        <p:blipFill>
          <a:blip r:embed="rId11" cstate="print"/>
          <a:stretch>
            <a:fillRect/>
          </a:stretch>
        </p:blipFill>
        <p:spPr>
          <a:xfrm>
            <a:off x="609599" y="381001"/>
            <a:ext cx="649224" cy="393471"/>
          </a:xfrm>
          <a:prstGeom prst="rect">
            <a:avLst/>
          </a:prstGeom>
        </p:spPr>
      </p:pic>
      <p:sp>
        <p:nvSpPr>
          <p:cNvPr id="8" name="Date Placeholder 3"/>
          <p:cNvSpPr txBox="1">
            <a:spLocks/>
          </p:cNvSpPr>
          <p:nvPr/>
        </p:nvSpPr>
        <p:spPr>
          <a:xfrm>
            <a:off x="6705600" y="6340476"/>
            <a:ext cx="1905000" cy="365125"/>
          </a:xfrm>
          <a:prstGeom prst="rect">
            <a:avLst/>
          </a:prstGeom>
        </p:spPr>
        <p:txBody>
          <a:bodyPr lIns="91399" tIns="45699" rIns="91399" bIns="45699" anchor="t"/>
          <a:lstStyle>
            <a:lvl1pPr algn="ctr">
              <a:defRPr sz="2000" b="0" i="0">
                <a:solidFill>
                  <a:schemeClr val="bg1"/>
                </a:solidFill>
                <a:latin typeface="HelveticaNeueLT Std Thin Italic"/>
                <a:cs typeface="HelveticaNeueLT Std Thin Italic"/>
              </a:defRPr>
            </a:lvl1pPr>
          </a:lstStyle>
          <a:p>
            <a:pPr algn="r" defTabSz="456993">
              <a:defRPr/>
            </a:pPr>
            <a:r>
              <a:rPr lang="en-US" sz="1000" kern="1000" spc="200" dirty="0" smtClean="0">
                <a:solidFill>
                  <a:srgbClr val="AD0000"/>
                </a:solidFill>
                <a:latin typeface="HelveticaNeueLT Std"/>
                <a:cs typeface="HelveticaNeueLT Std"/>
              </a:rPr>
              <a:t>LOUISVILLE.EDU</a:t>
            </a:r>
            <a:endParaRPr lang="en-US" sz="1000" kern="1000" spc="200" dirty="0">
              <a:solidFill>
                <a:srgbClr val="AD0000"/>
              </a:solidFill>
              <a:latin typeface="HelveticaNeueLT Std"/>
              <a:cs typeface="HelveticaNeueLT Std"/>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7138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21" r:id="rId9"/>
  </p:sldLayoutIdLst>
  <p:txStyles>
    <p:titleStyle>
      <a:lvl1pPr algn="ctr" defTabSz="456993"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93" rtl="0" eaLnBrk="1" latinLnBrk="0" hangingPunct="1">
        <a:spcBef>
          <a:spcPct val="20000"/>
        </a:spcBef>
        <a:buFont typeface="Arial"/>
        <a:buChar char="•"/>
        <a:defRPr sz="3200" kern="1200">
          <a:solidFill>
            <a:schemeClr val="tx1"/>
          </a:solidFill>
          <a:latin typeface="+mn-lt"/>
          <a:ea typeface="+mn-ea"/>
          <a:cs typeface="+mn-cs"/>
        </a:defRPr>
      </a:lvl1pPr>
      <a:lvl2pPr marL="742614" indent="-285621" algn="l" defTabSz="456993" rtl="0" eaLnBrk="1" latinLnBrk="0" hangingPunct="1">
        <a:spcBef>
          <a:spcPct val="20000"/>
        </a:spcBef>
        <a:buFont typeface="Arial"/>
        <a:buChar char="–"/>
        <a:defRPr sz="2800" kern="1200">
          <a:solidFill>
            <a:schemeClr val="tx1"/>
          </a:solidFill>
          <a:latin typeface="+mn-lt"/>
          <a:ea typeface="+mn-ea"/>
          <a:cs typeface="+mn-cs"/>
        </a:defRPr>
      </a:lvl2pPr>
      <a:lvl3pPr marL="1142484" indent="-228497" algn="l" defTabSz="456993" rtl="0" eaLnBrk="1" latinLnBrk="0" hangingPunct="1">
        <a:spcBef>
          <a:spcPct val="20000"/>
        </a:spcBef>
        <a:buFont typeface="Arial"/>
        <a:buChar char="•"/>
        <a:defRPr sz="2400" kern="1200">
          <a:solidFill>
            <a:schemeClr val="tx1"/>
          </a:solidFill>
          <a:latin typeface="+mn-lt"/>
          <a:ea typeface="+mn-ea"/>
          <a:cs typeface="+mn-cs"/>
        </a:defRPr>
      </a:lvl3pPr>
      <a:lvl4pPr marL="1599477" indent="-228497" algn="l" defTabSz="456993" rtl="0" eaLnBrk="1" latinLnBrk="0" hangingPunct="1">
        <a:spcBef>
          <a:spcPct val="20000"/>
        </a:spcBef>
        <a:buFont typeface="Arial"/>
        <a:buChar char="–"/>
        <a:defRPr sz="2000" kern="1200">
          <a:solidFill>
            <a:schemeClr val="tx1"/>
          </a:solidFill>
          <a:latin typeface="+mn-lt"/>
          <a:ea typeface="+mn-ea"/>
          <a:cs typeface="+mn-cs"/>
        </a:defRPr>
      </a:lvl4pPr>
      <a:lvl5pPr marL="2056471" indent="-228497" algn="l" defTabSz="456993" rtl="0" eaLnBrk="1" latinLnBrk="0" hangingPunct="1">
        <a:spcBef>
          <a:spcPct val="20000"/>
        </a:spcBef>
        <a:buFont typeface="Arial"/>
        <a:buChar char="»"/>
        <a:defRPr sz="2000" kern="1200">
          <a:solidFill>
            <a:schemeClr val="tx1"/>
          </a:solidFill>
          <a:latin typeface="+mn-lt"/>
          <a:ea typeface="+mn-ea"/>
          <a:cs typeface="+mn-cs"/>
        </a:defRPr>
      </a:lvl5pPr>
      <a:lvl6pPr marL="2513464" indent="-228497" algn="l" defTabSz="456993" rtl="0" eaLnBrk="1" latinLnBrk="0" hangingPunct="1">
        <a:spcBef>
          <a:spcPct val="20000"/>
        </a:spcBef>
        <a:buFont typeface="Arial"/>
        <a:buChar char="•"/>
        <a:defRPr sz="2000" kern="1200">
          <a:solidFill>
            <a:schemeClr val="tx1"/>
          </a:solidFill>
          <a:latin typeface="+mn-lt"/>
          <a:ea typeface="+mn-ea"/>
          <a:cs typeface="+mn-cs"/>
        </a:defRPr>
      </a:lvl6pPr>
      <a:lvl7pPr marL="2970458" indent="-228497" algn="l" defTabSz="456993" rtl="0" eaLnBrk="1" latinLnBrk="0" hangingPunct="1">
        <a:spcBef>
          <a:spcPct val="20000"/>
        </a:spcBef>
        <a:buFont typeface="Arial"/>
        <a:buChar char="•"/>
        <a:defRPr sz="2000" kern="1200">
          <a:solidFill>
            <a:schemeClr val="tx1"/>
          </a:solidFill>
          <a:latin typeface="+mn-lt"/>
          <a:ea typeface="+mn-ea"/>
          <a:cs typeface="+mn-cs"/>
        </a:defRPr>
      </a:lvl7pPr>
      <a:lvl8pPr marL="3427451" indent="-228497" algn="l" defTabSz="456993" rtl="0" eaLnBrk="1" latinLnBrk="0" hangingPunct="1">
        <a:spcBef>
          <a:spcPct val="20000"/>
        </a:spcBef>
        <a:buFont typeface="Arial"/>
        <a:buChar char="•"/>
        <a:defRPr sz="2000" kern="1200">
          <a:solidFill>
            <a:schemeClr val="tx1"/>
          </a:solidFill>
          <a:latin typeface="+mn-lt"/>
          <a:ea typeface="+mn-ea"/>
          <a:cs typeface="+mn-cs"/>
        </a:defRPr>
      </a:lvl8pPr>
      <a:lvl9pPr marL="3884445" indent="-228497" algn="l" defTabSz="45699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3" rtl="0" eaLnBrk="1" latinLnBrk="0" hangingPunct="1">
        <a:defRPr sz="1800" kern="1200">
          <a:solidFill>
            <a:schemeClr val="tx1"/>
          </a:solidFill>
          <a:latin typeface="+mn-lt"/>
          <a:ea typeface="+mn-ea"/>
          <a:cs typeface="+mn-cs"/>
        </a:defRPr>
      </a:lvl1pPr>
      <a:lvl2pPr marL="456993" algn="l" defTabSz="456993" rtl="0" eaLnBrk="1" latinLnBrk="0" hangingPunct="1">
        <a:defRPr sz="1800" kern="1200">
          <a:solidFill>
            <a:schemeClr val="tx1"/>
          </a:solidFill>
          <a:latin typeface="+mn-lt"/>
          <a:ea typeface="+mn-ea"/>
          <a:cs typeface="+mn-cs"/>
        </a:defRPr>
      </a:lvl2pPr>
      <a:lvl3pPr marL="913987" algn="l" defTabSz="456993" rtl="0" eaLnBrk="1" latinLnBrk="0" hangingPunct="1">
        <a:defRPr sz="1800" kern="1200">
          <a:solidFill>
            <a:schemeClr val="tx1"/>
          </a:solidFill>
          <a:latin typeface="+mn-lt"/>
          <a:ea typeface="+mn-ea"/>
          <a:cs typeface="+mn-cs"/>
        </a:defRPr>
      </a:lvl3pPr>
      <a:lvl4pPr marL="1370980" algn="l" defTabSz="456993" rtl="0" eaLnBrk="1" latinLnBrk="0" hangingPunct="1">
        <a:defRPr sz="1800" kern="1200">
          <a:solidFill>
            <a:schemeClr val="tx1"/>
          </a:solidFill>
          <a:latin typeface="+mn-lt"/>
          <a:ea typeface="+mn-ea"/>
          <a:cs typeface="+mn-cs"/>
        </a:defRPr>
      </a:lvl4pPr>
      <a:lvl5pPr marL="1827974" algn="l" defTabSz="456993" rtl="0" eaLnBrk="1" latinLnBrk="0" hangingPunct="1">
        <a:defRPr sz="1800" kern="1200">
          <a:solidFill>
            <a:schemeClr val="tx1"/>
          </a:solidFill>
          <a:latin typeface="+mn-lt"/>
          <a:ea typeface="+mn-ea"/>
          <a:cs typeface="+mn-cs"/>
        </a:defRPr>
      </a:lvl5pPr>
      <a:lvl6pPr marL="2284967" algn="l" defTabSz="456993" rtl="0" eaLnBrk="1" latinLnBrk="0" hangingPunct="1">
        <a:defRPr sz="1800" kern="1200">
          <a:solidFill>
            <a:schemeClr val="tx1"/>
          </a:solidFill>
          <a:latin typeface="+mn-lt"/>
          <a:ea typeface="+mn-ea"/>
          <a:cs typeface="+mn-cs"/>
        </a:defRPr>
      </a:lvl6pPr>
      <a:lvl7pPr marL="2741961" algn="l" defTabSz="456993" rtl="0" eaLnBrk="1" latinLnBrk="0" hangingPunct="1">
        <a:defRPr sz="1800" kern="1200">
          <a:solidFill>
            <a:schemeClr val="tx1"/>
          </a:solidFill>
          <a:latin typeface="+mn-lt"/>
          <a:ea typeface="+mn-ea"/>
          <a:cs typeface="+mn-cs"/>
        </a:defRPr>
      </a:lvl7pPr>
      <a:lvl8pPr marL="3198954" algn="l" defTabSz="456993" rtl="0" eaLnBrk="1" latinLnBrk="0" hangingPunct="1">
        <a:defRPr sz="1800" kern="1200">
          <a:solidFill>
            <a:schemeClr val="tx1"/>
          </a:solidFill>
          <a:latin typeface="+mn-lt"/>
          <a:ea typeface="+mn-ea"/>
          <a:cs typeface="+mn-cs"/>
        </a:defRPr>
      </a:lvl8pPr>
      <a:lvl9pPr marL="3655948" algn="l" defTabSz="4569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028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FDD92-910D-48F4-8D89-4EC116FA33B7}"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6DCA-AE5D-44E8-AFAB-0A3A70058E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22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lIns="91399" tIns="45699" rIns="91399" bIns="45699" rtlCol="0" anchor="ctr"/>
          <a:lstStyle/>
          <a:p>
            <a:pPr algn="ctr" defTabSz="913987"/>
            <a:endParaRPr lang="en-US">
              <a:solidFill>
                <a:prstClr val="white"/>
              </a:solidFill>
            </a:endParaRPr>
          </a:p>
        </p:txBody>
      </p:sp>
      <p:pic>
        <p:nvPicPr>
          <p:cNvPr id="12" name="Picture 11" descr="uofl ligature white.eps"/>
          <p:cNvPicPr>
            <a:picLocks noChangeAspect="1"/>
          </p:cNvPicPr>
          <p:nvPr/>
        </p:nvPicPr>
        <p:blipFill>
          <a:blip r:embed="rId11" cstate="print"/>
          <a:stretch>
            <a:fillRect/>
          </a:stretch>
        </p:blipFill>
        <p:spPr>
          <a:xfrm>
            <a:off x="609599" y="381001"/>
            <a:ext cx="649224" cy="393471"/>
          </a:xfrm>
          <a:prstGeom prst="rect">
            <a:avLst/>
          </a:prstGeom>
        </p:spPr>
      </p:pic>
      <p:sp>
        <p:nvSpPr>
          <p:cNvPr id="8" name="Date Placeholder 3"/>
          <p:cNvSpPr txBox="1">
            <a:spLocks/>
          </p:cNvSpPr>
          <p:nvPr/>
        </p:nvSpPr>
        <p:spPr>
          <a:xfrm>
            <a:off x="6705600" y="6340476"/>
            <a:ext cx="1905000" cy="365125"/>
          </a:xfrm>
          <a:prstGeom prst="rect">
            <a:avLst/>
          </a:prstGeom>
        </p:spPr>
        <p:txBody>
          <a:bodyPr lIns="91399" tIns="45699" rIns="91399" bIns="45699" anchor="t"/>
          <a:lstStyle>
            <a:lvl1pPr algn="ctr">
              <a:defRPr sz="2000" b="0" i="0">
                <a:solidFill>
                  <a:schemeClr val="bg1"/>
                </a:solidFill>
                <a:latin typeface="HelveticaNeueLT Std Thin Italic"/>
                <a:cs typeface="HelveticaNeueLT Std Thin Italic"/>
              </a:defRPr>
            </a:lvl1pPr>
          </a:lstStyle>
          <a:p>
            <a:pPr algn="r" defTabSz="456993">
              <a:defRPr/>
            </a:pPr>
            <a:r>
              <a:rPr lang="en-US" sz="1000" kern="1000" spc="200" dirty="0" smtClean="0">
                <a:solidFill>
                  <a:srgbClr val="AD0000"/>
                </a:solidFill>
                <a:latin typeface="HelveticaNeueLT Std"/>
                <a:cs typeface="HelveticaNeueLT Std"/>
              </a:rPr>
              <a:t>LOUISVILLE.EDU</a:t>
            </a:r>
            <a:endParaRPr lang="en-US" sz="1000" kern="1000" spc="200" dirty="0">
              <a:solidFill>
                <a:srgbClr val="AD0000"/>
              </a:solidFill>
              <a:latin typeface="HelveticaNeueLT Std"/>
              <a:cs typeface="HelveticaNeueLT Std"/>
            </a:endParaRPr>
          </a:p>
        </p:txBody>
      </p:sp>
    </p:spTree>
    <p:extLst>
      <p:ext uri="{BB962C8B-B14F-4D97-AF65-F5344CB8AC3E}">
        <p14:creationId xmlns:p14="http://schemas.microsoft.com/office/powerpoint/2010/main" val="271765447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2" r:id="rId8"/>
    <p:sldLayoutId id="2147483733" r:id="rId9"/>
  </p:sldLayoutIdLst>
  <p:txStyles>
    <p:titleStyle>
      <a:lvl1pPr algn="ctr" defTabSz="456993"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93" rtl="0" eaLnBrk="1" latinLnBrk="0" hangingPunct="1">
        <a:spcBef>
          <a:spcPct val="20000"/>
        </a:spcBef>
        <a:buFont typeface="Arial"/>
        <a:buChar char="•"/>
        <a:defRPr sz="3200" kern="1200">
          <a:solidFill>
            <a:schemeClr val="tx1"/>
          </a:solidFill>
          <a:latin typeface="+mn-lt"/>
          <a:ea typeface="+mn-ea"/>
          <a:cs typeface="+mn-cs"/>
        </a:defRPr>
      </a:lvl1pPr>
      <a:lvl2pPr marL="742614" indent="-285621" algn="l" defTabSz="456993" rtl="0" eaLnBrk="1" latinLnBrk="0" hangingPunct="1">
        <a:spcBef>
          <a:spcPct val="20000"/>
        </a:spcBef>
        <a:buFont typeface="Arial"/>
        <a:buChar char="–"/>
        <a:defRPr sz="2800" kern="1200">
          <a:solidFill>
            <a:schemeClr val="tx1"/>
          </a:solidFill>
          <a:latin typeface="+mn-lt"/>
          <a:ea typeface="+mn-ea"/>
          <a:cs typeface="+mn-cs"/>
        </a:defRPr>
      </a:lvl2pPr>
      <a:lvl3pPr marL="1142484" indent="-228497" algn="l" defTabSz="456993" rtl="0" eaLnBrk="1" latinLnBrk="0" hangingPunct="1">
        <a:spcBef>
          <a:spcPct val="20000"/>
        </a:spcBef>
        <a:buFont typeface="Arial"/>
        <a:buChar char="•"/>
        <a:defRPr sz="2400" kern="1200">
          <a:solidFill>
            <a:schemeClr val="tx1"/>
          </a:solidFill>
          <a:latin typeface="+mn-lt"/>
          <a:ea typeface="+mn-ea"/>
          <a:cs typeface="+mn-cs"/>
        </a:defRPr>
      </a:lvl3pPr>
      <a:lvl4pPr marL="1599477" indent="-228497" algn="l" defTabSz="456993" rtl="0" eaLnBrk="1" latinLnBrk="0" hangingPunct="1">
        <a:spcBef>
          <a:spcPct val="20000"/>
        </a:spcBef>
        <a:buFont typeface="Arial"/>
        <a:buChar char="–"/>
        <a:defRPr sz="2000" kern="1200">
          <a:solidFill>
            <a:schemeClr val="tx1"/>
          </a:solidFill>
          <a:latin typeface="+mn-lt"/>
          <a:ea typeface="+mn-ea"/>
          <a:cs typeface="+mn-cs"/>
        </a:defRPr>
      </a:lvl4pPr>
      <a:lvl5pPr marL="2056471" indent="-228497" algn="l" defTabSz="456993" rtl="0" eaLnBrk="1" latinLnBrk="0" hangingPunct="1">
        <a:spcBef>
          <a:spcPct val="20000"/>
        </a:spcBef>
        <a:buFont typeface="Arial"/>
        <a:buChar char="»"/>
        <a:defRPr sz="2000" kern="1200">
          <a:solidFill>
            <a:schemeClr val="tx1"/>
          </a:solidFill>
          <a:latin typeface="+mn-lt"/>
          <a:ea typeface="+mn-ea"/>
          <a:cs typeface="+mn-cs"/>
        </a:defRPr>
      </a:lvl5pPr>
      <a:lvl6pPr marL="2513464" indent="-228497" algn="l" defTabSz="456993" rtl="0" eaLnBrk="1" latinLnBrk="0" hangingPunct="1">
        <a:spcBef>
          <a:spcPct val="20000"/>
        </a:spcBef>
        <a:buFont typeface="Arial"/>
        <a:buChar char="•"/>
        <a:defRPr sz="2000" kern="1200">
          <a:solidFill>
            <a:schemeClr val="tx1"/>
          </a:solidFill>
          <a:latin typeface="+mn-lt"/>
          <a:ea typeface="+mn-ea"/>
          <a:cs typeface="+mn-cs"/>
        </a:defRPr>
      </a:lvl6pPr>
      <a:lvl7pPr marL="2970458" indent="-228497" algn="l" defTabSz="456993" rtl="0" eaLnBrk="1" latinLnBrk="0" hangingPunct="1">
        <a:spcBef>
          <a:spcPct val="20000"/>
        </a:spcBef>
        <a:buFont typeface="Arial"/>
        <a:buChar char="•"/>
        <a:defRPr sz="2000" kern="1200">
          <a:solidFill>
            <a:schemeClr val="tx1"/>
          </a:solidFill>
          <a:latin typeface="+mn-lt"/>
          <a:ea typeface="+mn-ea"/>
          <a:cs typeface="+mn-cs"/>
        </a:defRPr>
      </a:lvl7pPr>
      <a:lvl8pPr marL="3427451" indent="-228497" algn="l" defTabSz="456993" rtl="0" eaLnBrk="1" latinLnBrk="0" hangingPunct="1">
        <a:spcBef>
          <a:spcPct val="20000"/>
        </a:spcBef>
        <a:buFont typeface="Arial"/>
        <a:buChar char="•"/>
        <a:defRPr sz="2000" kern="1200">
          <a:solidFill>
            <a:schemeClr val="tx1"/>
          </a:solidFill>
          <a:latin typeface="+mn-lt"/>
          <a:ea typeface="+mn-ea"/>
          <a:cs typeface="+mn-cs"/>
        </a:defRPr>
      </a:lvl8pPr>
      <a:lvl9pPr marL="3884445" indent="-228497" algn="l" defTabSz="45699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3" rtl="0" eaLnBrk="1" latinLnBrk="0" hangingPunct="1">
        <a:defRPr sz="1800" kern="1200">
          <a:solidFill>
            <a:schemeClr val="tx1"/>
          </a:solidFill>
          <a:latin typeface="+mn-lt"/>
          <a:ea typeface="+mn-ea"/>
          <a:cs typeface="+mn-cs"/>
        </a:defRPr>
      </a:lvl1pPr>
      <a:lvl2pPr marL="456993" algn="l" defTabSz="456993" rtl="0" eaLnBrk="1" latinLnBrk="0" hangingPunct="1">
        <a:defRPr sz="1800" kern="1200">
          <a:solidFill>
            <a:schemeClr val="tx1"/>
          </a:solidFill>
          <a:latin typeface="+mn-lt"/>
          <a:ea typeface="+mn-ea"/>
          <a:cs typeface="+mn-cs"/>
        </a:defRPr>
      </a:lvl2pPr>
      <a:lvl3pPr marL="913987" algn="l" defTabSz="456993" rtl="0" eaLnBrk="1" latinLnBrk="0" hangingPunct="1">
        <a:defRPr sz="1800" kern="1200">
          <a:solidFill>
            <a:schemeClr val="tx1"/>
          </a:solidFill>
          <a:latin typeface="+mn-lt"/>
          <a:ea typeface="+mn-ea"/>
          <a:cs typeface="+mn-cs"/>
        </a:defRPr>
      </a:lvl3pPr>
      <a:lvl4pPr marL="1370980" algn="l" defTabSz="456993" rtl="0" eaLnBrk="1" latinLnBrk="0" hangingPunct="1">
        <a:defRPr sz="1800" kern="1200">
          <a:solidFill>
            <a:schemeClr val="tx1"/>
          </a:solidFill>
          <a:latin typeface="+mn-lt"/>
          <a:ea typeface="+mn-ea"/>
          <a:cs typeface="+mn-cs"/>
        </a:defRPr>
      </a:lvl4pPr>
      <a:lvl5pPr marL="1827974" algn="l" defTabSz="456993" rtl="0" eaLnBrk="1" latinLnBrk="0" hangingPunct="1">
        <a:defRPr sz="1800" kern="1200">
          <a:solidFill>
            <a:schemeClr val="tx1"/>
          </a:solidFill>
          <a:latin typeface="+mn-lt"/>
          <a:ea typeface="+mn-ea"/>
          <a:cs typeface="+mn-cs"/>
        </a:defRPr>
      </a:lvl5pPr>
      <a:lvl6pPr marL="2284967" algn="l" defTabSz="456993" rtl="0" eaLnBrk="1" latinLnBrk="0" hangingPunct="1">
        <a:defRPr sz="1800" kern="1200">
          <a:solidFill>
            <a:schemeClr val="tx1"/>
          </a:solidFill>
          <a:latin typeface="+mn-lt"/>
          <a:ea typeface="+mn-ea"/>
          <a:cs typeface="+mn-cs"/>
        </a:defRPr>
      </a:lvl6pPr>
      <a:lvl7pPr marL="2741961" algn="l" defTabSz="456993" rtl="0" eaLnBrk="1" latinLnBrk="0" hangingPunct="1">
        <a:defRPr sz="1800" kern="1200">
          <a:solidFill>
            <a:schemeClr val="tx1"/>
          </a:solidFill>
          <a:latin typeface="+mn-lt"/>
          <a:ea typeface="+mn-ea"/>
          <a:cs typeface="+mn-cs"/>
        </a:defRPr>
      </a:lvl7pPr>
      <a:lvl8pPr marL="3198954" algn="l" defTabSz="456993" rtl="0" eaLnBrk="1" latinLnBrk="0" hangingPunct="1">
        <a:defRPr sz="1800" kern="1200">
          <a:solidFill>
            <a:schemeClr val="tx1"/>
          </a:solidFill>
          <a:latin typeface="+mn-lt"/>
          <a:ea typeface="+mn-ea"/>
          <a:cs typeface="+mn-cs"/>
        </a:defRPr>
      </a:lvl8pPr>
      <a:lvl9pPr marL="3655948" algn="l" defTabSz="4569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E6DED4"/>
            </a:gs>
            <a:gs pos="27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pPr fontAlgn="base">
              <a:lnSpc>
                <a:spcPct val="80000"/>
              </a:lnSpc>
              <a:spcBef>
                <a:spcPct val="20000"/>
              </a:spcBef>
              <a:spcAft>
                <a:spcPct val="0"/>
              </a:spcAft>
              <a:buClr>
                <a:srgbClr val="660066"/>
              </a:buClr>
            </a:pPr>
            <a:fld id="{B61BEF0D-F0BB-DE4B-95CE-6DB70DBA9567}" type="datetimeFigureOut">
              <a:rPr lang="en-US">
                <a:solidFill>
                  <a:srgbClr val="FBEEC9"/>
                </a:solidFill>
                <a:latin typeface="Arial" pitchFamily="34" charset="0"/>
                <a:cs typeface="Arial" pitchFamily="34" charset="0"/>
              </a:rPr>
              <a:pPr fontAlgn="base">
                <a:lnSpc>
                  <a:spcPct val="80000"/>
                </a:lnSpc>
                <a:spcBef>
                  <a:spcPct val="20000"/>
                </a:spcBef>
                <a:spcAft>
                  <a:spcPct val="0"/>
                </a:spcAft>
                <a:buClr>
                  <a:srgbClr val="660066"/>
                </a:buClr>
              </a:pPr>
              <a:t>2/5/2014</a:t>
            </a:fld>
            <a:endParaRPr lang="en-US">
              <a:solidFill>
                <a:srgbClr val="FBEEC9"/>
              </a:solidFill>
              <a:latin typeface="Arial" pitchFamily="34" charset="0"/>
              <a:cs typeface="Arial" pitchFamily="34" charset="0"/>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fontAlgn="base">
              <a:lnSpc>
                <a:spcPct val="80000"/>
              </a:lnSpc>
              <a:spcBef>
                <a:spcPct val="20000"/>
              </a:spcBef>
              <a:spcAft>
                <a:spcPct val="0"/>
              </a:spcAft>
              <a:buClr>
                <a:srgbClr val="660066"/>
              </a:buClr>
            </a:pPr>
            <a:endParaRPr lang="en-US">
              <a:solidFill>
                <a:srgbClr val="FBEEC9"/>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pPr fontAlgn="base">
              <a:lnSpc>
                <a:spcPct val="80000"/>
              </a:lnSpc>
              <a:spcBef>
                <a:spcPct val="20000"/>
              </a:spcBef>
              <a:spcAft>
                <a:spcPct val="0"/>
              </a:spcAft>
              <a:buClr>
                <a:srgbClr val="660066"/>
              </a:buClr>
            </a:pPr>
            <a:fld id="{D57F1E4F-1CFF-5643-939E-217C01CDF565}" type="slidenum">
              <a:rPr lang="en-US">
                <a:solidFill>
                  <a:srgbClr val="FBEEC9"/>
                </a:solidFill>
                <a:latin typeface="Arial" pitchFamily="34" charset="0"/>
                <a:cs typeface="Arial" pitchFamily="34" charset="0"/>
              </a:rPr>
              <a:pPr fontAlgn="base">
                <a:lnSpc>
                  <a:spcPct val="80000"/>
                </a:lnSpc>
                <a:spcBef>
                  <a:spcPct val="20000"/>
                </a:spcBef>
                <a:spcAft>
                  <a:spcPct val="0"/>
                </a:spcAft>
                <a:buClr>
                  <a:srgbClr val="660066"/>
                </a:buClr>
              </a:pPr>
              <a:t>‹#›</a:t>
            </a:fld>
            <a:endParaRPr lang="en-US">
              <a:solidFill>
                <a:srgbClr val="FBEEC9"/>
              </a:solidFill>
              <a:latin typeface="Arial" pitchFamily="34" charset="0"/>
              <a:cs typeface="Arial" pitchFamily="34" charset="0"/>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lnSpc>
                    <a:spcPct val="80000"/>
                  </a:lnSpc>
                  <a:spcBef>
                    <a:spcPct val="20000"/>
                  </a:spcBef>
                  <a:spcAft>
                    <a:spcPct val="0"/>
                  </a:spcAft>
                  <a:buClr>
                    <a:srgbClr val="660066"/>
                  </a:buClr>
                </a:pPr>
                <a:endParaRPr lang="en-US">
                  <a:solidFill>
                    <a:prstClr val="white"/>
                  </a:solidFill>
                  <a:latin typeface="Arial" pitchFamily="34" charset="0"/>
                  <a:cs typeface="Arial" pitchFamily="34" charset="0"/>
                </a:endParaRPr>
              </a:p>
            </p:txBody>
          </p:sp>
        </p:grpSp>
      </p:grpSp>
    </p:spTree>
    <p:extLst>
      <p:ext uri="{BB962C8B-B14F-4D97-AF65-F5344CB8AC3E}">
        <p14:creationId xmlns:p14="http://schemas.microsoft.com/office/powerpoint/2010/main" val="34633339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lIns="91399" tIns="45699" rIns="91399" bIns="45699" rtlCol="0" anchor="ctr"/>
          <a:lstStyle/>
          <a:p>
            <a:pPr algn="ctr" defTabSz="913987"/>
            <a:endParaRPr lang="en-US">
              <a:solidFill>
                <a:prstClr val="white"/>
              </a:solidFill>
            </a:endParaRPr>
          </a:p>
        </p:txBody>
      </p:sp>
      <p:pic>
        <p:nvPicPr>
          <p:cNvPr id="12" name="Picture 11" descr="uofl ligature white.eps"/>
          <p:cNvPicPr>
            <a:picLocks noChangeAspect="1"/>
          </p:cNvPicPr>
          <p:nvPr/>
        </p:nvPicPr>
        <p:blipFill>
          <a:blip r:embed="rId11" cstate="print"/>
          <a:stretch>
            <a:fillRect/>
          </a:stretch>
        </p:blipFill>
        <p:spPr>
          <a:xfrm>
            <a:off x="609599" y="381001"/>
            <a:ext cx="649224" cy="393471"/>
          </a:xfrm>
          <a:prstGeom prst="rect">
            <a:avLst/>
          </a:prstGeom>
        </p:spPr>
      </p:pic>
      <p:sp>
        <p:nvSpPr>
          <p:cNvPr id="8" name="Date Placeholder 3"/>
          <p:cNvSpPr txBox="1">
            <a:spLocks/>
          </p:cNvSpPr>
          <p:nvPr/>
        </p:nvSpPr>
        <p:spPr>
          <a:xfrm>
            <a:off x="6705600" y="6340476"/>
            <a:ext cx="1905000" cy="365125"/>
          </a:xfrm>
          <a:prstGeom prst="rect">
            <a:avLst/>
          </a:prstGeom>
        </p:spPr>
        <p:txBody>
          <a:bodyPr lIns="91399" tIns="45699" rIns="91399" bIns="45699" anchor="t"/>
          <a:lstStyle>
            <a:lvl1pPr algn="ctr">
              <a:defRPr sz="2000" b="0" i="0">
                <a:solidFill>
                  <a:schemeClr val="bg1"/>
                </a:solidFill>
                <a:latin typeface="HelveticaNeueLT Std Thin Italic"/>
                <a:cs typeface="HelveticaNeueLT Std Thin Italic"/>
              </a:defRPr>
            </a:lvl1pPr>
          </a:lstStyle>
          <a:p>
            <a:pPr algn="r" defTabSz="456993">
              <a:defRPr/>
            </a:pPr>
            <a:r>
              <a:rPr lang="en-US" sz="1000" kern="1000" spc="200" dirty="0" smtClean="0">
                <a:solidFill>
                  <a:srgbClr val="AD0000"/>
                </a:solidFill>
                <a:latin typeface="HelveticaNeueLT Std"/>
                <a:cs typeface="HelveticaNeueLT Std"/>
              </a:rPr>
              <a:t>LOUISVILLE.EDU</a:t>
            </a:r>
            <a:endParaRPr lang="en-US" sz="1000" kern="1000" spc="200" dirty="0">
              <a:solidFill>
                <a:srgbClr val="AD0000"/>
              </a:solidFill>
              <a:latin typeface="HelveticaNeueLT Std"/>
              <a:cs typeface="HelveticaNeueLT Std"/>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61612242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ctr" defTabSz="456993"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93" rtl="0" eaLnBrk="1" latinLnBrk="0" hangingPunct="1">
        <a:spcBef>
          <a:spcPct val="20000"/>
        </a:spcBef>
        <a:buFont typeface="Arial"/>
        <a:buChar char="•"/>
        <a:defRPr sz="3200" kern="1200">
          <a:solidFill>
            <a:schemeClr val="tx1"/>
          </a:solidFill>
          <a:latin typeface="+mn-lt"/>
          <a:ea typeface="+mn-ea"/>
          <a:cs typeface="+mn-cs"/>
        </a:defRPr>
      </a:lvl1pPr>
      <a:lvl2pPr marL="742614" indent="-285621" algn="l" defTabSz="456993" rtl="0" eaLnBrk="1" latinLnBrk="0" hangingPunct="1">
        <a:spcBef>
          <a:spcPct val="20000"/>
        </a:spcBef>
        <a:buFont typeface="Arial"/>
        <a:buChar char="–"/>
        <a:defRPr sz="2800" kern="1200">
          <a:solidFill>
            <a:schemeClr val="tx1"/>
          </a:solidFill>
          <a:latin typeface="+mn-lt"/>
          <a:ea typeface="+mn-ea"/>
          <a:cs typeface="+mn-cs"/>
        </a:defRPr>
      </a:lvl2pPr>
      <a:lvl3pPr marL="1142484" indent="-228497" algn="l" defTabSz="456993" rtl="0" eaLnBrk="1" latinLnBrk="0" hangingPunct="1">
        <a:spcBef>
          <a:spcPct val="20000"/>
        </a:spcBef>
        <a:buFont typeface="Arial"/>
        <a:buChar char="•"/>
        <a:defRPr sz="2400" kern="1200">
          <a:solidFill>
            <a:schemeClr val="tx1"/>
          </a:solidFill>
          <a:latin typeface="+mn-lt"/>
          <a:ea typeface="+mn-ea"/>
          <a:cs typeface="+mn-cs"/>
        </a:defRPr>
      </a:lvl3pPr>
      <a:lvl4pPr marL="1599477" indent="-228497" algn="l" defTabSz="456993" rtl="0" eaLnBrk="1" latinLnBrk="0" hangingPunct="1">
        <a:spcBef>
          <a:spcPct val="20000"/>
        </a:spcBef>
        <a:buFont typeface="Arial"/>
        <a:buChar char="–"/>
        <a:defRPr sz="2000" kern="1200">
          <a:solidFill>
            <a:schemeClr val="tx1"/>
          </a:solidFill>
          <a:latin typeface="+mn-lt"/>
          <a:ea typeface="+mn-ea"/>
          <a:cs typeface="+mn-cs"/>
        </a:defRPr>
      </a:lvl4pPr>
      <a:lvl5pPr marL="2056471" indent="-228497" algn="l" defTabSz="456993" rtl="0" eaLnBrk="1" latinLnBrk="0" hangingPunct="1">
        <a:spcBef>
          <a:spcPct val="20000"/>
        </a:spcBef>
        <a:buFont typeface="Arial"/>
        <a:buChar char="»"/>
        <a:defRPr sz="2000" kern="1200">
          <a:solidFill>
            <a:schemeClr val="tx1"/>
          </a:solidFill>
          <a:latin typeface="+mn-lt"/>
          <a:ea typeface="+mn-ea"/>
          <a:cs typeface="+mn-cs"/>
        </a:defRPr>
      </a:lvl5pPr>
      <a:lvl6pPr marL="2513464" indent="-228497" algn="l" defTabSz="456993" rtl="0" eaLnBrk="1" latinLnBrk="0" hangingPunct="1">
        <a:spcBef>
          <a:spcPct val="20000"/>
        </a:spcBef>
        <a:buFont typeface="Arial"/>
        <a:buChar char="•"/>
        <a:defRPr sz="2000" kern="1200">
          <a:solidFill>
            <a:schemeClr val="tx1"/>
          </a:solidFill>
          <a:latin typeface="+mn-lt"/>
          <a:ea typeface="+mn-ea"/>
          <a:cs typeface="+mn-cs"/>
        </a:defRPr>
      </a:lvl6pPr>
      <a:lvl7pPr marL="2970458" indent="-228497" algn="l" defTabSz="456993" rtl="0" eaLnBrk="1" latinLnBrk="0" hangingPunct="1">
        <a:spcBef>
          <a:spcPct val="20000"/>
        </a:spcBef>
        <a:buFont typeface="Arial"/>
        <a:buChar char="•"/>
        <a:defRPr sz="2000" kern="1200">
          <a:solidFill>
            <a:schemeClr val="tx1"/>
          </a:solidFill>
          <a:latin typeface="+mn-lt"/>
          <a:ea typeface="+mn-ea"/>
          <a:cs typeface="+mn-cs"/>
        </a:defRPr>
      </a:lvl7pPr>
      <a:lvl8pPr marL="3427451" indent="-228497" algn="l" defTabSz="456993" rtl="0" eaLnBrk="1" latinLnBrk="0" hangingPunct="1">
        <a:spcBef>
          <a:spcPct val="20000"/>
        </a:spcBef>
        <a:buFont typeface="Arial"/>
        <a:buChar char="•"/>
        <a:defRPr sz="2000" kern="1200">
          <a:solidFill>
            <a:schemeClr val="tx1"/>
          </a:solidFill>
          <a:latin typeface="+mn-lt"/>
          <a:ea typeface="+mn-ea"/>
          <a:cs typeface="+mn-cs"/>
        </a:defRPr>
      </a:lvl8pPr>
      <a:lvl9pPr marL="3884445" indent="-228497" algn="l" defTabSz="45699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3" rtl="0" eaLnBrk="1" latinLnBrk="0" hangingPunct="1">
        <a:defRPr sz="1800" kern="1200">
          <a:solidFill>
            <a:schemeClr val="tx1"/>
          </a:solidFill>
          <a:latin typeface="+mn-lt"/>
          <a:ea typeface="+mn-ea"/>
          <a:cs typeface="+mn-cs"/>
        </a:defRPr>
      </a:lvl1pPr>
      <a:lvl2pPr marL="456993" algn="l" defTabSz="456993" rtl="0" eaLnBrk="1" latinLnBrk="0" hangingPunct="1">
        <a:defRPr sz="1800" kern="1200">
          <a:solidFill>
            <a:schemeClr val="tx1"/>
          </a:solidFill>
          <a:latin typeface="+mn-lt"/>
          <a:ea typeface="+mn-ea"/>
          <a:cs typeface="+mn-cs"/>
        </a:defRPr>
      </a:lvl2pPr>
      <a:lvl3pPr marL="913987" algn="l" defTabSz="456993" rtl="0" eaLnBrk="1" latinLnBrk="0" hangingPunct="1">
        <a:defRPr sz="1800" kern="1200">
          <a:solidFill>
            <a:schemeClr val="tx1"/>
          </a:solidFill>
          <a:latin typeface="+mn-lt"/>
          <a:ea typeface="+mn-ea"/>
          <a:cs typeface="+mn-cs"/>
        </a:defRPr>
      </a:lvl3pPr>
      <a:lvl4pPr marL="1370980" algn="l" defTabSz="456993" rtl="0" eaLnBrk="1" latinLnBrk="0" hangingPunct="1">
        <a:defRPr sz="1800" kern="1200">
          <a:solidFill>
            <a:schemeClr val="tx1"/>
          </a:solidFill>
          <a:latin typeface="+mn-lt"/>
          <a:ea typeface="+mn-ea"/>
          <a:cs typeface="+mn-cs"/>
        </a:defRPr>
      </a:lvl4pPr>
      <a:lvl5pPr marL="1827974" algn="l" defTabSz="456993" rtl="0" eaLnBrk="1" latinLnBrk="0" hangingPunct="1">
        <a:defRPr sz="1800" kern="1200">
          <a:solidFill>
            <a:schemeClr val="tx1"/>
          </a:solidFill>
          <a:latin typeface="+mn-lt"/>
          <a:ea typeface="+mn-ea"/>
          <a:cs typeface="+mn-cs"/>
        </a:defRPr>
      </a:lvl5pPr>
      <a:lvl6pPr marL="2284967" algn="l" defTabSz="456993" rtl="0" eaLnBrk="1" latinLnBrk="0" hangingPunct="1">
        <a:defRPr sz="1800" kern="1200">
          <a:solidFill>
            <a:schemeClr val="tx1"/>
          </a:solidFill>
          <a:latin typeface="+mn-lt"/>
          <a:ea typeface="+mn-ea"/>
          <a:cs typeface="+mn-cs"/>
        </a:defRPr>
      </a:lvl6pPr>
      <a:lvl7pPr marL="2741961" algn="l" defTabSz="456993" rtl="0" eaLnBrk="1" latinLnBrk="0" hangingPunct="1">
        <a:defRPr sz="1800" kern="1200">
          <a:solidFill>
            <a:schemeClr val="tx1"/>
          </a:solidFill>
          <a:latin typeface="+mn-lt"/>
          <a:ea typeface="+mn-ea"/>
          <a:cs typeface="+mn-cs"/>
        </a:defRPr>
      </a:lvl7pPr>
      <a:lvl8pPr marL="3198954" algn="l" defTabSz="456993" rtl="0" eaLnBrk="1" latinLnBrk="0" hangingPunct="1">
        <a:defRPr sz="1800" kern="1200">
          <a:solidFill>
            <a:schemeClr val="tx1"/>
          </a:solidFill>
          <a:latin typeface="+mn-lt"/>
          <a:ea typeface="+mn-ea"/>
          <a:cs typeface="+mn-cs"/>
        </a:defRPr>
      </a:lvl8pPr>
      <a:lvl9pPr marL="3655948" algn="l" defTabSz="4569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11.tmp"/></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louisville.edu/firstyear/book-in-commo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thisibelieve.org/iphon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5800" y="4800600"/>
            <a:ext cx="7848600" cy="954107"/>
          </a:xfrm>
          <a:prstGeom prst="rect">
            <a:avLst/>
          </a:prstGeom>
          <a:noFill/>
        </p:spPr>
        <p:txBody>
          <a:bodyPr wrap="square" rtlCol="0">
            <a:spAutoFit/>
          </a:bodyPr>
          <a:lstStyle/>
          <a:p>
            <a:pPr algn="ctr"/>
            <a:r>
              <a:rPr lang="en-US" sz="2800" b="1" i="1" dirty="0" smtClean="0">
                <a:solidFill>
                  <a:prstClr val="black"/>
                </a:solidFill>
                <a:latin typeface="Times New Roman" panose="02020603050405020304" pitchFamily="18" charset="0"/>
                <a:cs typeface="Times New Roman" panose="02020603050405020304" pitchFamily="18" charset="0"/>
              </a:rPr>
              <a:t>What are your assumptions of this session?  </a:t>
            </a:r>
            <a:endParaRPr lang="en-US" sz="2800" b="1" i="1" dirty="0">
              <a:solidFill>
                <a:prstClr val="black"/>
              </a:solidFill>
              <a:latin typeface="Times New Roman" panose="02020603050405020304" pitchFamily="18" charset="0"/>
              <a:cs typeface="Times New Roman" panose="02020603050405020304" pitchFamily="18" charset="0"/>
            </a:endParaRPr>
          </a:p>
          <a:p>
            <a:pPr algn="ctr"/>
            <a:r>
              <a:rPr lang="en-US" sz="2800" b="1" i="1" dirty="0" smtClean="0">
                <a:solidFill>
                  <a:prstClr val="black"/>
                </a:solidFill>
                <a:latin typeface="Times New Roman" panose="02020603050405020304" pitchFamily="18" charset="0"/>
                <a:cs typeface="Times New Roman" panose="02020603050405020304" pitchFamily="18" charset="0"/>
              </a:rPr>
              <a:t>What do you want to take away from this session?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2266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fontScale="90000"/>
          </a:bodyPr>
          <a:lstStyle/>
          <a:p>
            <a:pPr marL="0" lvl="0" indent="0"/>
            <a:r>
              <a:rPr lang="en-US" dirty="0">
                <a:solidFill>
                  <a:schemeClr val="bg1"/>
                </a:solidFill>
                <a:latin typeface="Times New Roman" panose="02020603050405020304" pitchFamily="18" charset="0"/>
                <a:cs typeface="Times New Roman" panose="02020603050405020304" pitchFamily="18" charset="0"/>
              </a:rPr>
              <a:t>How would you describe your experience of </a:t>
            </a:r>
            <a:r>
              <a:rPr lang="en-US" dirty="0" smtClean="0">
                <a:solidFill>
                  <a:schemeClr val="bg1"/>
                </a:solidFill>
                <a:latin typeface="Times New Roman" panose="02020603050405020304" pitchFamily="18" charset="0"/>
                <a:cs typeface="Times New Roman" panose="02020603050405020304" pitchFamily="18" charset="0"/>
              </a:rPr>
              <a:t>writing a belief statement</a:t>
            </a:r>
            <a:r>
              <a:rPr lang="en-US" i="1" dirty="0" smtClean="0">
                <a:solidFill>
                  <a:schemeClr val="bg1"/>
                </a:solidFill>
                <a:latin typeface="Times New Roman" panose="02020603050405020304" pitchFamily="18" charset="0"/>
                <a:cs typeface="Times New Roman" panose="02020603050405020304" pitchFamily="18" charset="0"/>
              </a:rPr>
              <a:t>?</a:t>
            </a:r>
            <a:endParaRPr lang="en-US" i="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8382000" cy="4724400"/>
          </a:xfrm>
        </p:spPr>
        <p:txBody>
          <a:bodyPr>
            <a:normAutofit fontScale="92500" lnSpcReduction="10000"/>
          </a:bodyPr>
          <a:lstStyle/>
          <a:p>
            <a:pPr marL="0" lvl="0" indent="0">
              <a:buNone/>
            </a:pPr>
            <a:r>
              <a:rPr lang="en-US" sz="2800" i="1" dirty="0" smtClean="0">
                <a:latin typeface="Times New Roman" pitchFamily="18" charset="0"/>
                <a:cs typeface="Times New Roman" pitchFamily="18" charset="0"/>
              </a:rPr>
              <a:t>“Stating a core belief is not something that comes easy; you must dig deep to completely understand yourself. Although this task is challenging, it is a process that truly reveals who we are as people.”</a:t>
            </a:r>
          </a:p>
          <a:p>
            <a:pPr marL="0" lvl="0" indent="0">
              <a:buNone/>
            </a:pPr>
            <a:endParaRPr lang="en-US" sz="2800" i="1" dirty="0">
              <a:latin typeface="Times New Roman" pitchFamily="18" charset="0"/>
              <a:cs typeface="Times New Roman" pitchFamily="18" charset="0"/>
            </a:endParaRPr>
          </a:p>
          <a:p>
            <a:pPr marL="0" lvl="0" indent="0">
              <a:buNone/>
            </a:pPr>
            <a:r>
              <a:rPr lang="en-US" sz="2800" i="1" dirty="0" smtClean="0">
                <a:latin typeface="Times New Roman" pitchFamily="18" charset="0"/>
                <a:cs typeface="Times New Roman" pitchFamily="18" charset="0"/>
              </a:rPr>
              <a:t>“…it is a nice experience because it makes a person sit down and think about what they stand for and how to express what they stand for.” </a:t>
            </a:r>
          </a:p>
          <a:p>
            <a:pPr marL="0" lvl="0" indent="0">
              <a:buNone/>
            </a:pPr>
            <a:endParaRPr lang="en-US" sz="2800" i="1" dirty="0">
              <a:latin typeface="Times New Roman" pitchFamily="18" charset="0"/>
              <a:cs typeface="Times New Roman" pitchFamily="18" charset="0"/>
            </a:endParaRPr>
          </a:p>
          <a:p>
            <a:pPr marL="0" lvl="0" indent="0">
              <a:buNone/>
            </a:pPr>
            <a:r>
              <a:rPr lang="en-US" sz="2800" i="1" dirty="0" smtClean="0">
                <a:latin typeface="Times New Roman" pitchFamily="18" charset="0"/>
                <a:cs typeface="Times New Roman" pitchFamily="18" charset="0"/>
              </a:rPr>
              <a:t>“I </a:t>
            </a:r>
            <a:r>
              <a:rPr lang="en-US" sz="2800" i="1" dirty="0">
                <a:latin typeface="Times New Roman" pitchFamily="18" charset="0"/>
                <a:cs typeface="Times New Roman" pitchFamily="18" charset="0"/>
              </a:rPr>
              <a:t>never feel like what I say has much consequence so submitting an essay about what I believe is definitely out of character</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358024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5461263"/>
            <a:ext cx="2286000" cy="9677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44670"/>
            <a:ext cx="3903198" cy="5942775"/>
          </a:xfrm>
          <a:prstGeom prst="rect">
            <a:avLst/>
          </a:prstGeom>
          <a:ln w="3175">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876800" y="384928"/>
            <a:ext cx="3848100" cy="2354491"/>
          </a:xfrm>
          <a:prstGeom prst="rect">
            <a:avLst/>
          </a:prstGeom>
          <a:noFill/>
        </p:spPr>
        <p:txBody>
          <a:bodyPr wrap="square" rtlCol="0">
            <a:spAutoFit/>
          </a:bodyPr>
          <a:lstStyle/>
          <a:p>
            <a:r>
              <a:rPr lang="en-US" sz="2100" i="1" dirty="0" smtClean="0"/>
              <a:t>I believe that central to our success as instructors and practitioners is a shared desire to facilitate transformational learning experiences for and with our students. Book-in-Common is one way to do just that. </a:t>
            </a:r>
          </a:p>
        </p:txBody>
      </p:sp>
      <p:sp>
        <p:nvSpPr>
          <p:cNvPr id="8" name="TextBox 7"/>
          <p:cNvSpPr txBox="1"/>
          <p:nvPr/>
        </p:nvSpPr>
        <p:spPr>
          <a:xfrm>
            <a:off x="4876800" y="2728763"/>
            <a:ext cx="3848100" cy="323165"/>
          </a:xfrm>
          <a:prstGeom prst="rect">
            <a:avLst/>
          </a:prstGeom>
          <a:noFill/>
        </p:spPr>
        <p:txBody>
          <a:bodyPr wrap="square" rtlCol="0">
            <a:spAutoFit/>
          </a:bodyPr>
          <a:lstStyle/>
          <a:p>
            <a:pPr algn="r"/>
            <a:r>
              <a:rPr lang="en-US" sz="1500" i="1" dirty="0" smtClean="0"/>
              <a:t>-Christy Metzger, Office of First Year Initiatives</a:t>
            </a:r>
            <a:endParaRPr lang="en-US" sz="1500" i="1" dirty="0"/>
          </a:p>
        </p:txBody>
      </p:sp>
      <p:sp>
        <p:nvSpPr>
          <p:cNvPr id="9" name="TextBox 8"/>
          <p:cNvSpPr txBox="1"/>
          <p:nvPr/>
        </p:nvSpPr>
        <p:spPr>
          <a:xfrm>
            <a:off x="4991100" y="3434178"/>
            <a:ext cx="3848100" cy="1569660"/>
          </a:xfrm>
          <a:prstGeom prst="rect">
            <a:avLst/>
          </a:prstGeom>
          <a:noFill/>
        </p:spPr>
        <p:txBody>
          <a:bodyPr wrap="square" rtlCol="0">
            <a:spAutoFit/>
          </a:bodyPr>
          <a:lstStyle/>
          <a:p>
            <a:r>
              <a:rPr lang="en-US" sz="2200" dirty="0" smtClean="0"/>
              <a:t>What do </a:t>
            </a:r>
            <a:r>
              <a:rPr lang="en-US" sz="2200" i="1" dirty="0" smtClean="0"/>
              <a:t>you</a:t>
            </a:r>
            <a:r>
              <a:rPr lang="en-US" sz="2200" dirty="0" smtClean="0"/>
              <a:t> believe?</a:t>
            </a:r>
          </a:p>
          <a:p>
            <a:endParaRPr lang="en-US" sz="800" dirty="0" smtClean="0"/>
          </a:p>
          <a:p>
            <a:r>
              <a:rPr lang="en-US" sz="2200" dirty="0" smtClean="0"/>
              <a:t>Consider how </a:t>
            </a:r>
            <a:r>
              <a:rPr lang="en-US" sz="2200" i="1" dirty="0" smtClean="0"/>
              <a:t>This I Believe</a:t>
            </a:r>
            <a:r>
              <a:rPr lang="en-US" sz="2200" dirty="0" smtClean="0"/>
              <a:t> can support your goals for student learning. Be a part of </a:t>
            </a:r>
            <a:r>
              <a:rPr lang="en-US" sz="2200" dirty="0" err="1" smtClean="0"/>
              <a:t>BinC</a:t>
            </a:r>
            <a:r>
              <a:rPr lang="en-US" sz="2200" dirty="0" smtClean="0"/>
              <a:t>.</a:t>
            </a:r>
            <a:endParaRPr lang="en-US" sz="2200" dirty="0"/>
          </a:p>
        </p:txBody>
      </p:sp>
    </p:spTree>
    <p:extLst>
      <p:ext uri="{BB962C8B-B14F-4D97-AF65-F5344CB8AC3E}">
        <p14:creationId xmlns:p14="http://schemas.microsoft.com/office/powerpoint/2010/main" val="207053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I am a dancer. I believe that we learn by practice. Whether it means to learn to dance by practicing dancing or to...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18238" t="41801" r="42007" b="19670"/>
          <a:stretch/>
        </p:blipFill>
        <p:spPr>
          <a:xfrm>
            <a:off x="228600" y="685800"/>
            <a:ext cx="6718546" cy="3505200"/>
          </a:xfrm>
        </p:spPr>
      </p:pic>
      <p:sp>
        <p:nvSpPr>
          <p:cNvPr id="10" name="Title 9"/>
          <p:cNvSpPr>
            <a:spLocks noGrp="1"/>
          </p:cNvSpPr>
          <p:nvPr>
            <p:ph type="title"/>
          </p:nvPr>
        </p:nvSpPr>
        <p:spPr>
          <a:xfrm>
            <a:off x="457200" y="23446"/>
            <a:ext cx="8229600" cy="1143000"/>
          </a:xfrm>
        </p:spPr>
        <p:txBody>
          <a:bodyPr/>
          <a:lstStyle/>
          <a:p>
            <a:pPr algn="r"/>
            <a:r>
              <a:rPr lang="en-US" dirty="0" smtClean="0">
                <a:latin typeface="Times New Roman" panose="02020603050405020304" pitchFamily="18" charset="0"/>
                <a:cs typeface="Times New Roman" panose="02020603050405020304" pitchFamily="18" charset="0"/>
              </a:rPr>
              <a:t>Practice Makes Practice</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57200" y="4693627"/>
            <a:ext cx="2242523" cy="1509346"/>
          </a:xfrm>
          <a:prstGeom prst="rect">
            <a:avLst/>
          </a:prstGeom>
        </p:spPr>
        <p:txBody>
          <a:bodyPr>
            <a:normAutofit/>
          </a:bodyPr>
          <a:lstStyle>
            <a:lvl1pPr marL="342745" indent="-342745" algn="l" defTabSz="456993" rtl="0" eaLnBrk="1" latinLnBrk="0" hangingPunct="1">
              <a:spcBef>
                <a:spcPct val="20000"/>
              </a:spcBef>
              <a:buFont typeface="Arial"/>
              <a:buChar char="•"/>
              <a:defRPr sz="3200" kern="1200">
                <a:solidFill>
                  <a:schemeClr val="tx1"/>
                </a:solidFill>
                <a:latin typeface="+mn-lt"/>
                <a:ea typeface="+mn-ea"/>
                <a:cs typeface="+mn-cs"/>
              </a:defRPr>
            </a:lvl1pPr>
            <a:lvl2pPr marL="742614" indent="-285621" algn="l" defTabSz="456993" rtl="0" eaLnBrk="1" latinLnBrk="0" hangingPunct="1">
              <a:spcBef>
                <a:spcPct val="20000"/>
              </a:spcBef>
              <a:buFont typeface="Arial"/>
              <a:buChar char="–"/>
              <a:defRPr sz="2800" kern="1200">
                <a:solidFill>
                  <a:schemeClr val="tx1"/>
                </a:solidFill>
                <a:latin typeface="+mn-lt"/>
                <a:ea typeface="+mn-ea"/>
                <a:cs typeface="+mn-cs"/>
              </a:defRPr>
            </a:lvl2pPr>
            <a:lvl3pPr marL="1142484" indent="-228497" algn="l" defTabSz="456993" rtl="0" eaLnBrk="1" latinLnBrk="0" hangingPunct="1">
              <a:spcBef>
                <a:spcPct val="20000"/>
              </a:spcBef>
              <a:buFont typeface="Arial"/>
              <a:buChar char="•"/>
              <a:defRPr sz="2400" kern="1200">
                <a:solidFill>
                  <a:schemeClr val="tx1"/>
                </a:solidFill>
                <a:latin typeface="+mn-lt"/>
                <a:ea typeface="+mn-ea"/>
                <a:cs typeface="+mn-cs"/>
              </a:defRPr>
            </a:lvl3pPr>
            <a:lvl4pPr marL="1599477" indent="-228497" algn="l" defTabSz="456993" rtl="0" eaLnBrk="1" latinLnBrk="0" hangingPunct="1">
              <a:spcBef>
                <a:spcPct val="20000"/>
              </a:spcBef>
              <a:buFont typeface="Arial"/>
              <a:buChar char="–"/>
              <a:defRPr sz="2000" kern="1200">
                <a:solidFill>
                  <a:schemeClr val="tx1"/>
                </a:solidFill>
                <a:latin typeface="+mn-lt"/>
                <a:ea typeface="+mn-ea"/>
                <a:cs typeface="+mn-cs"/>
              </a:defRPr>
            </a:lvl4pPr>
            <a:lvl5pPr marL="2056471" indent="-228497" algn="l" defTabSz="456993" rtl="0" eaLnBrk="1" latinLnBrk="0" hangingPunct="1">
              <a:spcBef>
                <a:spcPct val="20000"/>
              </a:spcBef>
              <a:buFont typeface="Arial"/>
              <a:buChar char="»"/>
              <a:defRPr sz="2000" kern="1200">
                <a:solidFill>
                  <a:schemeClr val="tx1"/>
                </a:solidFill>
                <a:latin typeface="+mn-lt"/>
                <a:ea typeface="+mn-ea"/>
                <a:cs typeface="+mn-cs"/>
              </a:defRPr>
            </a:lvl5pPr>
            <a:lvl6pPr marL="2513464" indent="-228497" algn="l" defTabSz="456993" rtl="0" eaLnBrk="1" latinLnBrk="0" hangingPunct="1">
              <a:spcBef>
                <a:spcPct val="20000"/>
              </a:spcBef>
              <a:buFont typeface="Arial"/>
              <a:buChar char="•"/>
              <a:defRPr sz="2000" kern="1200">
                <a:solidFill>
                  <a:schemeClr val="tx1"/>
                </a:solidFill>
                <a:latin typeface="+mn-lt"/>
                <a:ea typeface="+mn-ea"/>
                <a:cs typeface="+mn-cs"/>
              </a:defRPr>
            </a:lvl6pPr>
            <a:lvl7pPr marL="2970458" indent="-228497" algn="l" defTabSz="456993" rtl="0" eaLnBrk="1" latinLnBrk="0" hangingPunct="1">
              <a:spcBef>
                <a:spcPct val="20000"/>
              </a:spcBef>
              <a:buFont typeface="Arial"/>
              <a:buChar char="•"/>
              <a:defRPr sz="2000" kern="1200">
                <a:solidFill>
                  <a:schemeClr val="tx1"/>
                </a:solidFill>
                <a:latin typeface="+mn-lt"/>
                <a:ea typeface="+mn-ea"/>
                <a:cs typeface="+mn-cs"/>
              </a:defRPr>
            </a:lvl7pPr>
            <a:lvl8pPr marL="3427451" indent="-228497" algn="l" defTabSz="456993" rtl="0" eaLnBrk="1" latinLnBrk="0" hangingPunct="1">
              <a:spcBef>
                <a:spcPct val="20000"/>
              </a:spcBef>
              <a:buFont typeface="Arial"/>
              <a:buChar char="•"/>
              <a:defRPr sz="2000" kern="1200">
                <a:solidFill>
                  <a:schemeClr val="tx1"/>
                </a:solidFill>
                <a:latin typeface="+mn-lt"/>
                <a:ea typeface="+mn-ea"/>
                <a:cs typeface="+mn-cs"/>
              </a:defRPr>
            </a:lvl8pPr>
            <a:lvl9pPr marL="3884445" indent="-228497" algn="l" defTabSz="456993"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latin typeface="Times New Roman" pitchFamily="18" charset="0"/>
                <a:cs typeface="Times New Roman" pitchFamily="18" charset="0"/>
              </a:rPr>
              <a:t>Martha Graham</a:t>
            </a:r>
          </a:p>
          <a:p>
            <a:pPr marL="0" indent="0">
              <a:buFont typeface="Arial"/>
              <a:buNone/>
            </a:pPr>
            <a:r>
              <a:rPr lang="en-US" sz="2000" dirty="0" smtClean="0">
                <a:latin typeface="Times New Roman" pitchFamily="18" charset="0"/>
                <a:cs typeface="Times New Roman" pitchFamily="18" charset="0"/>
              </a:rPr>
              <a:t>“An Athlete of God”</a:t>
            </a:r>
          </a:p>
          <a:p>
            <a:pPr marL="0" indent="0">
              <a:buFont typeface="Arial"/>
              <a:buNone/>
            </a:pPr>
            <a:r>
              <a:rPr lang="en-US" sz="2000" dirty="0" smtClean="0">
                <a:latin typeface="Times New Roman" pitchFamily="18" charset="0"/>
                <a:cs typeface="Times New Roman" pitchFamily="18" charset="0"/>
              </a:rPr>
              <a:t>p. 84</a:t>
            </a:r>
            <a:endParaRPr lang="en-US" sz="2000" dirty="0">
              <a:latin typeface="Times New Roman" pitchFamily="18" charset="0"/>
              <a:cs typeface="Times New Roman" pitchFamily="18" charset="0"/>
            </a:endParaRPr>
          </a:p>
        </p:txBody>
      </p:sp>
      <p:pic>
        <p:nvPicPr>
          <p:cNvPr id="6" name="Picture 5" descr="An Athlete of God « Martha Graham | This I Believ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9286" t="13965" r="61547" b="18359"/>
          <a:stretch/>
        </p:blipFill>
        <p:spPr>
          <a:xfrm>
            <a:off x="6625936" y="4094284"/>
            <a:ext cx="2060864" cy="2590800"/>
          </a:xfrm>
          <a:prstGeom prst="rect">
            <a:avLst/>
          </a:prstGeom>
        </p:spPr>
      </p:pic>
    </p:spTree>
    <p:extLst>
      <p:ext uri="{BB962C8B-B14F-4D97-AF65-F5344CB8AC3E}">
        <p14:creationId xmlns:p14="http://schemas.microsoft.com/office/powerpoint/2010/main" val="60193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lstStyle/>
          <a:p>
            <a:r>
              <a:rPr lang="en-US" i="1" dirty="0" smtClean="0">
                <a:solidFill>
                  <a:schemeClr val="bg1"/>
                </a:solidFill>
              </a:rPr>
              <a:t>This I Believe </a:t>
            </a:r>
            <a:r>
              <a:rPr lang="en-US" dirty="0">
                <a:solidFill>
                  <a:schemeClr val="bg1"/>
                </a:solidFill>
              </a:rPr>
              <a:t>I</a:t>
            </a:r>
            <a:r>
              <a:rPr lang="en-US" dirty="0" smtClean="0">
                <a:solidFill>
                  <a:schemeClr val="bg1"/>
                </a:solidFill>
              </a:rPr>
              <a:t>nterlude</a:t>
            </a:r>
            <a:endParaRPr lang="en-US" dirty="0">
              <a:solidFill>
                <a:schemeClr val="bg1"/>
              </a:solidFill>
            </a:endParaRPr>
          </a:p>
        </p:txBody>
      </p:sp>
      <p:sp>
        <p:nvSpPr>
          <p:cNvPr id="3" name="Content Placeholder 2"/>
          <p:cNvSpPr>
            <a:spLocks noGrp="1"/>
          </p:cNvSpPr>
          <p:nvPr>
            <p:ph idx="1"/>
          </p:nvPr>
        </p:nvSpPr>
        <p:spPr>
          <a:xfrm>
            <a:off x="457200" y="1676400"/>
            <a:ext cx="3657600" cy="4114800"/>
          </a:xfrm>
        </p:spPr>
        <p:txBody>
          <a:bodyPr>
            <a:normAutofit/>
          </a:bodyPr>
          <a:lstStyle/>
          <a:p>
            <a:pPr marL="0" lvl="0" indent="0">
              <a:buNone/>
            </a:pPr>
            <a:r>
              <a:rPr lang="en-US" sz="2800" dirty="0" smtClean="0">
                <a:latin typeface="Times New Roman" pitchFamily="18" charset="0"/>
                <a:cs typeface="Times New Roman" pitchFamily="18" charset="0"/>
              </a:rPr>
              <a:t>Martha Graham</a:t>
            </a:r>
          </a:p>
          <a:p>
            <a:pPr marL="0" lvl="0" indent="0">
              <a:buNone/>
            </a:pPr>
            <a:endParaRPr lang="en-US" sz="2800" dirty="0">
              <a:latin typeface="Times New Roman" pitchFamily="18" charset="0"/>
              <a:cs typeface="Times New Roman" pitchFamily="18" charset="0"/>
            </a:endParaRPr>
          </a:p>
          <a:p>
            <a:pPr marL="0" lvl="0" indent="0">
              <a:buNone/>
            </a:pPr>
            <a:r>
              <a:rPr lang="en-US" sz="2800" dirty="0" smtClean="0">
                <a:latin typeface="Times New Roman" pitchFamily="18" charset="0"/>
                <a:cs typeface="Times New Roman" pitchFamily="18" charset="0"/>
              </a:rPr>
              <a:t>“An Athlete of God”</a:t>
            </a:r>
          </a:p>
          <a:p>
            <a:pPr marL="0" lvl="0" indent="0">
              <a:buNone/>
            </a:pPr>
            <a:endParaRPr lang="en-US" sz="2800" dirty="0" smtClean="0">
              <a:latin typeface="Times New Roman" pitchFamily="18" charset="0"/>
              <a:cs typeface="Times New Roman" pitchFamily="18" charset="0"/>
            </a:endParaRPr>
          </a:p>
          <a:p>
            <a:pPr marL="0" lvl="0" indent="0">
              <a:buNone/>
            </a:pPr>
            <a:r>
              <a:rPr lang="en-US" sz="2800" dirty="0" smtClean="0">
                <a:latin typeface="Times New Roman" pitchFamily="18" charset="0"/>
                <a:cs typeface="Times New Roman" pitchFamily="18" charset="0"/>
              </a:rPr>
              <a:t>p. 84</a:t>
            </a:r>
            <a:endParaRPr lang="en-US" sz="2800" dirty="0">
              <a:latin typeface="Times New Roman" pitchFamily="18" charset="0"/>
              <a:cs typeface="Times New Roman" pitchFamily="18" charset="0"/>
            </a:endParaRPr>
          </a:p>
        </p:txBody>
      </p:sp>
      <p:sp>
        <p:nvSpPr>
          <p:cNvPr id="5" name="TextBox 4"/>
          <p:cNvSpPr txBox="1"/>
          <p:nvPr/>
        </p:nvSpPr>
        <p:spPr>
          <a:xfrm>
            <a:off x="533400" y="5879068"/>
            <a:ext cx="760911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Practice means to perform over and over again in the face of all obstacles.  </a:t>
            </a:r>
            <a:endParaRPr lang="en-US" i="1" dirty="0">
              <a:latin typeface="Times New Roman" pitchFamily="18" charset="0"/>
              <a:cs typeface="Times New Roman" pitchFamily="18" charset="0"/>
            </a:endParaRPr>
          </a:p>
        </p:txBody>
      </p:sp>
      <p:pic>
        <p:nvPicPr>
          <p:cNvPr id="6" name="Picture 5" descr="An Athlete of God « Martha Graham | This I Believe - Google Chrome"/>
          <p:cNvPicPr>
            <a:picLocks noChangeAspect="1"/>
          </p:cNvPicPr>
          <p:nvPr/>
        </p:nvPicPr>
        <p:blipFill rotWithShape="1">
          <a:blip r:embed="rId3">
            <a:extLst>
              <a:ext uri="{28A0092B-C50C-407E-A947-70E740481C1C}">
                <a14:useLocalDpi xmlns:a14="http://schemas.microsoft.com/office/drawing/2010/main" val="0"/>
              </a:ext>
            </a:extLst>
          </a:blip>
          <a:srcRect l="9286" t="12427" r="50000" b="10787"/>
          <a:stretch/>
        </p:blipFill>
        <p:spPr>
          <a:xfrm>
            <a:off x="4572000" y="1447801"/>
            <a:ext cx="3722914" cy="3804138"/>
          </a:xfrm>
          <a:prstGeom prst="rect">
            <a:avLst/>
          </a:prstGeom>
        </p:spPr>
      </p:pic>
    </p:spTree>
    <p:extLst>
      <p:ext uri="{BB962C8B-B14F-4D97-AF65-F5344CB8AC3E}">
        <p14:creationId xmlns:p14="http://schemas.microsoft.com/office/powerpoint/2010/main" val="369424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609600" y="838200"/>
            <a:ext cx="7772400" cy="1752599"/>
          </a:xfrm>
          <a:prstGeom prst="rect">
            <a:avLst/>
          </a:prstGeom>
          <a:solidFill>
            <a:srgbClr val="33CCFF">
              <a:alpha val="6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smtClean="0">
              <a:solidFill>
                <a:schemeClr val="bg1"/>
              </a:solidFill>
              <a:latin typeface="Times New Roman" panose="02020603050405020304" pitchFamily="18" charset="0"/>
              <a:cs typeface="Times New Roman" panose="02020603050405020304" pitchFamily="18" charset="0"/>
            </a:endParaRPr>
          </a:p>
          <a:p>
            <a:pPr algn="ctr"/>
            <a:r>
              <a:rPr lang="en-US" dirty="0" smtClean="0">
                <a:solidFill>
                  <a:schemeClr val="bg1"/>
                </a:solidFill>
                <a:latin typeface="Times New Roman" panose="02020603050405020304" pitchFamily="18" charset="0"/>
                <a:cs typeface="Times New Roman" panose="02020603050405020304" pitchFamily="18" charset="0"/>
              </a:rPr>
              <a:t>PROMPT </a:t>
            </a:r>
            <a:r>
              <a:rPr lang="en-US" dirty="0">
                <a:solidFill>
                  <a:schemeClr val="bg1"/>
                </a:solidFill>
                <a:latin typeface="Times New Roman" panose="02020603050405020304" pitchFamily="18" charset="0"/>
                <a:cs typeface="Times New Roman" panose="02020603050405020304" pitchFamily="18" charset="0"/>
              </a:rPr>
              <a:t>2 – </a:t>
            </a:r>
            <a:r>
              <a:rPr lang="en-US" i="1" dirty="0" smtClean="0">
                <a:solidFill>
                  <a:schemeClr val="bg1"/>
                </a:solidFill>
                <a:latin typeface="Times New Roman" panose="02020603050405020304" pitchFamily="18" charset="0"/>
                <a:cs typeface="Times New Roman" panose="02020603050405020304" pitchFamily="18" charset="0"/>
              </a:rPr>
              <a:t>what do </a:t>
            </a:r>
            <a:r>
              <a:rPr lang="en-US" i="1" dirty="0">
                <a:solidFill>
                  <a:schemeClr val="bg1"/>
                </a:solidFill>
                <a:latin typeface="Times New Roman" panose="02020603050405020304" pitchFamily="18" charset="0"/>
                <a:cs typeface="Times New Roman" panose="02020603050405020304" pitchFamily="18" charset="0"/>
              </a:rPr>
              <a:t>you do in your daily actions/practices with and for students, to demonstrate these beliefs</a:t>
            </a:r>
            <a:r>
              <a:rPr lang="en-US" i="1" dirty="0" smtClean="0">
                <a:solidFill>
                  <a:schemeClr val="bg1"/>
                </a:solidFill>
                <a:latin typeface="Times New Roman" panose="02020603050405020304" pitchFamily="18" charset="0"/>
                <a:cs typeface="Times New Roman" panose="02020603050405020304" pitchFamily="18" charset="0"/>
              </a:rPr>
              <a:t>?</a:t>
            </a:r>
          </a:p>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5879068"/>
            <a:ext cx="7609114" cy="646331"/>
          </a:xfrm>
          <a:prstGeom prst="rect">
            <a:avLst/>
          </a:prstGeom>
          <a:solidFill>
            <a:schemeClr val="bg1">
              <a:alpha val="82000"/>
            </a:schemeClr>
          </a:solidFill>
        </p:spPr>
        <p:txBody>
          <a:bodyPr wrap="square" rtlCol="0">
            <a:spAutoFit/>
          </a:bodyPr>
          <a:lstStyle/>
          <a:p>
            <a:r>
              <a:rPr lang="en-US" i="1" dirty="0" smtClean="0">
                <a:latin typeface="Times New Roman" pitchFamily="18" charset="0"/>
                <a:cs typeface="Times New Roman" pitchFamily="18" charset="0"/>
              </a:rPr>
              <a:t>Martha Graham:  “Practice means to perform over and over again in the face of all obstacles.”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60047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a:bodyPr>
          <a:lstStyle/>
          <a:p>
            <a:pPr marL="0" lvl="0" indent="0"/>
            <a:r>
              <a:rPr lang="en-US" i="1" dirty="0" smtClean="0">
                <a:solidFill>
                  <a:schemeClr val="bg1"/>
                </a:solidFill>
                <a:latin typeface="Times New Roman" panose="02020603050405020304" pitchFamily="18" charset="0"/>
                <a:cs typeface="Times New Roman" panose="02020603050405020304" pitchFamily="18" charset="0"/>
              </a:rPr>
              <a:t>This I Believe </a:t>
            </a:r>
            <a:r>
              <a:rPr lang="en-US" dirty="0" smtClean="0">
                <a:solidFill>
                  <a:schemeClr val="bg1"/>
                </a:solidFill>
                <a:latin typeface="Times New Roman" panose="02020603050405020304" pitchFamily="18" charset="0"/>
                <a:cs typeface="Times New Roman" panose="02020603050405020304" pitchFamily="18" charset="0"/>
              </a:rPr>
              <a:t>as a Teaching Tool</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8382000" cy="4724400"/>
          </a:xfrm>
        </p:spPr>
        <p:txBody>
          <a:bodyPr>
            <a:normAutofit/>
          </a:bodyPr>
          <a:lstStyle/>
          <a:p>
            <a:pPr marL="0" lvl="0" indent="0">
              <a:buNone/>
            </a:pPr>
            <a:r>
              <a:rPr lang="en-US" sz="2800" i="1" dirty="0" smtClean="0">
                <a:latin typeface="Times New Roman" pitchFamily="18" charset="0"/>
                <a:cs typeface="Times New Roman" pitchFamily="18" charset="0"/>
              </a:rPr>
              <a:t>I really enjoyed this learning experience.</a:t>
            </a:r>
          </a:p>
          <a:p>
            <a:pPr marL="0" lvl="0" indent="0">
              <a:buNone/>
            </a:pPr>
            <a:endParaRPr lang="en-US" sz="2800" i="1" dirty="0">
              <a:latin typeface="Times New Roman" pitchFamily="18" charset="0"/>
              <a:cs typeface="Times New Roman" pitchFamily="18" charset="0"/>
            </a:endParaRPr>
          </a:p>
          <a:p>
            <a:pPr marL="0" lvl="0" indent="0">
              <a:buNone/>
            </a:pPr>
            <a:r>
              <a:rPr lang="en-US" sz="2800" i="1" dirty="0" smtClean="0">
                <a:latin typeface="Times New Roman" pitchFamily="18" charset="0"/>
                <a:cs typeface="Times New Roman" pitchFamily="18" charset="0"/>
              </a:rPr>
              <a:t>It was quite rewarding.</a:t>
            </a:r>
          </a:p>
          <a:p>
            <a:pPr marL="0" lvl="0" indent="0">
              <a:buNone/>
            </a:pPr>
            <a:endParaRPr lang="en-US" sz="2800" i="1" dirty="0">
              <a:latin typeface="Times New Roman" pitchFamily="18" charset="0"/>
              <a:cs typeface="Times New Roman" pitchFamily="18" charset="0"/>
            </a:endParaRPr>
          </a:p>
          <a:p>
            <a:pPr marL="0" lvl="0" indent="0">
              <a:buNone/>
            </a:pPr>
            <a:r>
              <a:rPr lang="en-US" sz="2800" i="1" dirty="0" smtClean="0">
                <a:latin typeface="Times New Roman" pitchFamily="18" charset="0"/>
                <a:cs typeface="Times New Roman" pitchFamily="18" charset="0"/>
              </a:rPr>
              <a:t>It should be presented in more classes.</a:t>
            </a:r>
          </a:p>
          <a:p>
            <a:pPr marL="0" lvl="0" indent="0">
              <a:buNone/>
            </a:pPr>
            <a:endParaRPr lang="en-US" sz="2800" i="1" dirty="0">
              <a:latin typeface="Times New Roman" pitchFamily="18" charset="0"/>
              <a:cs typeface="Times New Roman" pitchFamily="18" charset="0"/>
            </a:endParaRPr>
          </a:p>
          <a:p>
            <a:pPr marL="0" lvl="0" indent="0">
              <a:buNone/>
            </a:pPr>
            <a:r>
              <a:rPr lang="en-US" sz="2800" i="1" dirty="0">
                <a:latin typeface="Times New Roman" pitchFamily="18" charset="0"/>
                <a:cs typeface="Times New Roman" pitchFamily="18" charset="0"/>
              </a:rPr>
              <a:t>I think the book in common is a great idea that allows students to discuss deeper ideas.</a:t>
            </a:r>
          </a:p>
        </p:txBody>
      </p:sp>
    </p:spTree>
    <p:extLst>
      <p:ext uri="{BB962C8B-B14F-4D97-AF65-F5344CB8AC3E}">
        <p14:creationId xmlns:p14="http://schemas.microsoft.com/office/powerpoint/2010/main" val="228510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a:bodyPr>
          <a:lstStyle/>
          <a:p>
            <a:pPr marL="0" lvl="0" indent="0"/>
            <a:r>
              <a:rPr lang="en-US" i="1" dirty="0" smtClean="0">
                <a:solidFill>
                  <a:schemeClr val="bg1"/>
                </a:solidFill>
                <a:latin typeface="Times New Roman" panose="02020603050405020304" pitchFamily="18" charset="0"/>
                <a:cs typeface="Times New Roman" panose="02020603050405020304" pitchFamily="18" charset="0"/>
              </a:rPr>
              <a:t>This I Believe </a:t>
            </a:r>
            <a:r>
              <a:rPr lang="en-US" dirty="0" smtClean="0">
                <a:solidFill>
                  <a:schemeClr val="bg1"/>
                </a:solidFill>
                <a:latin typeface="Times New Roman" panose="02020603050405020304" pitchFamily="18" charset="0"/>
                <a:cs typeface="Times New Roman" panose="02020603050405020304" pitchFamily="18" charset="0"/>
              </a:rPr>
              <a:t>as a Teaching Tool</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048000"/>
            <a:ext cx="9144000" cy="3200400"/>
          </a:xfrm>
          <a:prstGeom prst="rect">
            <a:avLst/>
          </a:prstGeom>
          <a:ln>
            <a:noFill/>
          </a:ln>
          <a:effectLst>
            <a:softEdge rad="112500"/>
          </a:effectLst>
        </p:spPr>
      </p:pic>
      <p:sp>
        <p:nvSpPr>
          <p:cNvPr id="6" name="TextBox 5"/>
          <p:cNvSpPr txBox="1"/>
          <p:nvPr/>
        </p:nvSpPr>
        <p:spPr>
          <a:xfrm>
            <a:off x="948290" y="1777856"/>
            <a:ext cx="3471310" cy="584775"/>
          </a:xfrm>
          <a:prstGeom prst="rect">
            <a:avLst/>
          </a:prstGeom>
          <a:noFill/>
        </p:spPr>
        <p:txBody>
          <a:bodyPr wrap="square" rtlCol="0">
            <a:spAutoFit/>
          </a:bodyPr>
          <a:lstStyle/>
          <a:p>
            <a:r>
              <a:rPr lang="en-US" sz="3200" dirty="0" smtClean="0"/>
              <a:t>“How do I get this:</a:t>
            </a:r>
            <a:endParaRPr lang="en-US" sz="3200" dirty="0"/>
          </a:p>
        </p:txBody>
      </p:sp>
      <p:sp>
        <p:nvSpPr>
          <p:cNvPr id="7" name="TextBox 6"/>
          <p:cNvSpPr txBox="1"/>
          <p:nvPr/>
        </p:nvSpPr>
        <p:spPr>
          <a:xfrm>
            <a:off x="948290" y="3149025"/>
            <a:ext cx="3471310" cy="584775"/>
          </a:xfrm>
          <a:prstGeom prst="rect">
            <a:avLst/>
          </a:prstGeom>
          <a:noFill/>
        </p:spPr>
        <p:txBody>
          <a:bodyPr wrap="square" rtlCol="0">
            <a:spAutoFit/>
          </a:bodyPr>
          <a:lstStyle/>
          <a:p>
            <a:r>
              <a:rPr lang="en-US" sz="3200" dirty="0" smtClean="0">
                <a:solidFill>
                  <a:schemeClr val="bg1"/>
                </a:solidFill>
              </a:rPr>
              <a:t>into this??”</a:t>
            </a:r>
            <a:endParaRPr lang="en-US" sz="32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384878"/>
            <a:ext cx="1775988" cy="1358322"/>
          </a:xfrm>
          <a:prstGeom prst="rect">
            <a:avLst/>
          </a:prstGeom>
          <a:ln>
            <a:noFill/>
          </a:ln>
          <a:effectLst>
            <a:softEdge rad="112500"/>
          </a:effectLst>
        </p:spPr>
      </p:pic>
    </p:spTree>
    <p:extLst>
      <p:ext uri="{BB962C8B-B14F-4D97-AF65-F5344CB8AC3E}">
        <p14:creationId xmlns:p14="http://schemas.microsoft.com/office/powerpoint/2010/main" val="67366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a:bodyPr>
          <a:lstStyle/>
          <a:p>
            <a:pPr marL="0" lvl="0" indent="0"/>
            <a:r>
              <a:rPr lang="en-US" i="1" dirty="0" smtClean="0">
                <a:solidFill>
                  <a:schemeClr val="bg1"/>
                </a:solidFill>
                <a:cs typeface="Times New Roman" pitchFamily="18" charset="0"/>
              </a:rPr>
              <a:t>This I Believe </a:t>
            </a:r>
            <a:r>
              <a:rPr lang="en-US" dirty="0" smtClean="0">
                <a:solidFill>
                  <a:schemeClr val="bg1"/>
                </a:solidFill>
                <a:cs typeface="Times New Roman" pitchFamily="18" charset="0"/>
              </a:rPr>
              <a:t>as a Teaching Tool</a:t>
            </a:r>
            <a:endParaRPr lang="en-US" dirty="0">
              <a:solidFill>
                <a:schemeClr val="bg1"/>
              </a:solidFill>
              <a:cs typeface="Times New Roman" pitchFamily="18" charset="0"/>
            </a:endParaRPr>
          </a:p>
        </p:txBody>
      </p:sp>
      <p:sp>
        <p:nvSpPr>
          <p:cNvPr id="5" name="Content Placeholder 4"/>
          <p:cNvSpPr>
            <a:spLocks noGrp="1"/>
          </p:cNvSpPr>
          <p:nvPr>
            <p:ph idx="1"/>
          </p:nvPr>
        </p:nvSpPr>
        <p:spPr/>
        <p:txBody>
          <a:bodyPr/>
          <a:lstStyle/>
          <a:p>
            <a:r>
              <a:rPr lang="en-US" dirty="0" smtClean="0"/>
              <a:t>CIS100, Fall 2013</a:t>
            </a:r>
          </a:p>
          <a:p>
            <a:pPr lvl="1"/>
            <a:r>
              <a:rPr lang="en-US" dirty="0" smtClean="0"/>
              <a:t>Wide spectrum</a:t>
            </a:r>
          </a:p>
          <a:p>
            <a:pPr lvl="1"/>
            <a:r>
              <a:rPr lang="en-US" dirty="0" smtClean="0"/>
              <a:t>Extra credit</a:t>
            </a:r>
          </a:p>
          <a:p>
            <a:pPr lvl="1"/>
            <a:r>
              <a:rPr lang="en-US" dirty="0" smtClean="0"/>
              <a:t>2 opportunities</a:t>
            </a:r>
          </a:p>
          <a:p>
            <a:pPr lvl="2"/>
            <a:r>
              <a:rPr lang="en-US" dirty="0" smtClean="0"/>
              <a:t>Personal “This I Believe” essay</a:t>
            </a:r>
          </a:p>
          <a:p>
            <a:pPr lvl="2"/>
            <a:r>
              <a:rPr lang="en-US" dirty="0" smtClean="0"/>
              <a:t>Personal response to Bill Gates’ essay</a:t>
            </a:r>
          </a:p>
          <a:p>
            <a:pPr lvl="1"/>
            <a:endParaRPr lang="en-US" dirty="0" smtClean="0"/>
          </a:p>
          <a:p>
            <a:pPr lvl="1"/>
            <a:endParaRPr lang="en-US" dirty="0"/>
          </a:p>
        </p:txBody>
      </p:sp>
    </p:spTree>
    <p:extLst>
      <p:ext uri="{BB962C8B-B14F-4D97-AF65-F5344CB8AC3E}">
        <p14:creationId xmlns:p14="http://schemas.microsoft.com/office/powerpoint/2010/main" val="2439218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a:bodyPr>
          <a:lstStyle/>
          <a:p>
            <a:pPr marL="0" lvl="0" indent="0"/>
            <a:r>
              <a:rPr lang="en-US" i="1" dirty="0" smtClean="0">
                <a:solidFill>
                  <a:schemeClr val="bg1"/>
                </a:solidFill>
                <a:latin typeface="Times New Roman" panose="02020603050405020304" pitchFamily="18" charset="0"/>
                <a:cs typeface="Times New Roman" panose="02020603050405020304" pitchFamily="18" charset="0"/>
              </a:rPr>
              <a:t>This I Believe </a:t>
            </a:r>
            <a:r>
              <a:rPr lang="en-US" dirty="0" smtClean="0">
                <a:solidFill>
                  <a:schemeClr val="bg1"/>
                </a:solidFill>
                <a:latin typeface="Times New Roman" panose="02020603050405020304" pitchFamily="18" charset="0"/>
                <a:cs typeface="Times New Roman" panose="02020603050405020304" pitchFamily="18" charset="0"/>
              </a:rPr>
              <a:t>as a Teaching Tool</a:t>
            </a:r>
            <a:endParaRPr lang="en-US"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861954228"/>
                  </p:ext>
                </p:extLst>
              </p:nvPr>
            </p:nvGraphicFramePr>
            <p:xfrm>
              <a:off x="457199" y="2209800"/>
              <a:ext cx="8229601" cy="2871449"/>
            </p:xfrm>
            <a:graphic>
              <a:graphicData uri="http://schemas.openxmlformats.org/drawingml/2006/table">
                <a:tbl>
                  <a:tblPr firstRow="1" bandRow="1">
                    <a:tableStyleId>{5C22544A-7EE6-4342-B048-85BDC9FD1C3A}</a:tableStyleId>
                  </a:tblPr>
                  <a:tblGrid>
                    <a:gridCol w="1548110"/>
                    <a:gridCol w="1447800"/>
                    <a:gridCol w="1371600"/>
                    <a:gridCol w="1143000"/>
                    <a:gridCol w="1586032"/>
                    <a:gridCol w="1133059"/>
                  </a:tblGrid>
                  <a:tr h="838200">
                    <a:tc>
                      <a:txBody>
                        <a:bodyPr/>
                        <a:lstStyle/>
                        <a:p>
                          <a:pPr algn="ctr"/>
                          <a:r>
                            <a:rPr lang="en-US" dirty="0" smtClean="0"/>
                            <a:t>Academic</a:t>
                          </a:r>
                          <a:r>
                            <a:rPr lang="en-US" baseline="0" dirty="0" smtClean="0"/>
                            <a:t> Level</a:t>
                          </a:r>
                          <a:endParaRPr lang="en-US" dirty="0"/>
                        </a:p>
                      </a:txBody>
                      <a:tcPr/>
                    </a:tc>
                    <a:tc>
                      <a:txBody>
                        <a:bodyPr/>
                        <a:lstStyle/>
                        <a:p>
                          <a:pPr algn="ctr"/>
                          <a:r>
                            <a:rPr lang="en-US" i="1" dirty="0" smtClean="0"/>
                            <a:t>n</a:t>
                          </a:r>
                          <a:endParaRPr lang="en-US" i="1" dirty="0"/>
                        </a:p>
                      </a:txBody>
                      <a:tcPr anchor="ctr"/>
                    </a:tc>
                    <a:tc>
                      <a:txBody>
                        <a:bodyPr/>
                        <a:lstStyle/>
                        <a:p>
                          <a:pPr algn="ctr"/>
                          <a:r>
                            <a:rPr lang="en-US" i="0" dirty="0" smtClean="0"/>
                            <a:t>Essay about their own Beliefs</a:t>
                          </a:r>
                          <a:endParaRPr lang="en-US" i="0"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US" i="0" dirty="0"/>
                        </a:p>
                      </a:txBody>
                      <a:tcPr anchor="ctr"/>
                    </a:tc>
                    <a:tc>
                      <a:txBody>
                        <a:bodyPr/>
                        <a:lstStyle/>
                        <a:p>
                          <a:pPr algn="ctr"/>
                          <a:r>
                            <a:rPr lang="en-US" i="0" dirty="0" smtClean="0"/>
                            <a:t>Personal response to Gates</a:t>
                          </a:r>
                          <a:endParaRPr lang="en-US" i="0"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US" i="0" dirty="0"/>
                        </a:p>
                      </a:txBody>
                      <a:tcPr anchor="ctr"/>
                    </a:tc>
                  </a:tr>
                  <a:tr h="437213">
                    <a:tc>
                      <a:txBody>
                        <a:bodyPr/>
                        <a:lstStyle/>
                        <a:p>
                          <a:pPr algn="ctr"/>
                          <a:r>
                            <a:rPr lang="en-US" dirty="0" smtClean="0"/>
                            <a:t>1U</a:t>
                          </a:r>
                          <a:endParaRPr lang="en-US" dirty="0"/>
                        </a:p>
                      </a:txBody>
                      <a:tcPr/>
                    </a:tc>
                    <a:tc>
                      <a:txBody>
                        <a:bodyPr/>
                        <a:lstStyle/>
                        <a:p>
                          <a:pPr algn="ctr"/>
                          <a:r>
                            <a:rPr lang="en-US" dirty="0" smtClean="0"/>
                            <a:t>13</a:t>
                          </a:r>
                          <a:endParaRPr lang="en-US" dirty="0"/>
                        </a:p>
                      </a:txBody>
                      <a:tcPr/>
                    </a:tc>
                    <a:tc>
                      <a:txBody>
                        <a:bodyPr/>
                        <a:lstStyle/>
                        <a:p>
                          <a:pPr algn="ctr"/>
                          <a:r>
                            <a:rPr lang="en-US" dirty="0" smtClean="0"/>
                            <a:t>7</a:t>
                          </a:r>
                          <a:endParaRPr lang="en-US" dirty="0"/>
                        </a:p>
                      </a:txBody>
                      <a:tcPr/>
                    </a:tc>
                    <a:tc>
                      <a:txBody>
                        <a:bodyPr/>
                        <a:lstStyle/>
                        <a:p>
                          <a:pPr algn="ctr"/>
                          <a:r>
                            <a:rPr lang="en-US" dirty="0" smtClean="0"/>
                            <a:t>27.3</a:t>
                          </a:r>
                          <a:endParaRPr lang="en-US" dirty="0"/>
                        </a:p>
                      </a:txBody>
                      <a:tcPr/>
                    </a:tc>
                    <a:tc>
                      <a:txBody>
                        <a:bodyPr/>
                        <a:lstStyle/>
                        <a:p>
                          <a:pPr algn="ctr"/>
                          <a:r>
                            <a:rPr lang="en-US" dirty="0" smtClean="0"/>
                            <a:t>6</a:t>
                          </a:r>
                          <a:endParaRPr lang="en-US" dirty="0"/>
                        </a:p>
                      </a:txBody>
                      <a:tcPr/>
                    </a:tc>
                    <a:tc>
                      <a:txBody>
                        <a:bodyPr/>
                        <a:lstStyle/>
                        <a:p>
                          <a:pPr algn="ctr"/>
                          <a:r>
                            <a:rPr lang="en-US" dirty="0" smtClean="0"/>
                            <a:t>12.9</a:t>
                          </a:r>
                          <a:endParaRPr lang="en-US" dirty="0"/>
                        </a:p>
                      </a:txBody>
                      <a:tcPr/>
                    </a:tc>
                  </a:tr>
                  <a:tr h="379959">
                    <a:tc>
                      <a:txBody>
                        <a:bodyPr/>
                        <a:lstStyle/>
                        <a:p>
                          <a:pPr algn="ctr"/>
                          <a:r>
                            <a:rPr lang="en-US" dirty="0" smtClean="0"/>
                            <a:t>2U</a:t>
                          </a:r>
                          <a:endParaRPr lang="en-US" dirty="0"/>
                        </a:p>
                      </a:txBody>
                      <a:tcPr/>
                    </a:tc>
                    <a:tc>
                      <a:txBody>
                        <a:bodyPr/>
                        <a:lstStyle/>
                        <a:p>
                          <a:pPr algn="ctr"/>
                          <a:r>
                            <a:rPr lang="en-US" dirty="0" smtClean="0"/>
                            <a:t>35</a:t>
                          </a:r>
                          <a:endParaRPr lang="en-US" dirty="0"/>
                        </a:p>
                      </a:txBody>
                      <a:tcPr/>
                    </a:tc>
                    <a:tc>
                      <a:txBody>
                        <a:bodyPr/>
                        <a:lstStyle/>
                        <a:p>
                          <a:pPr algn="ctr"/>
                          <a:r>
                            <a:rPr lang="en-US" dirty="0" smtClean="0"/>
                            <a:t>20</a:t>
                          </a:r>
                          <a:endParaRPr lang="en-US" dirty="0"/>
                        </a:p>
                      </a:txBody>
                      <a:tcPr/>
                    </a:tc>
                    <a:tc>
                      <a:txBody>
                        <a:bodyPr/>
                        <a:lstStyle/>
                        <a:p>
                          <a:pPr algn="ctr"/>
                          <a:r>
                            <a:rPr lang="en-US" dirty="0" smtClean="0"/>
                            <a:t>18.6</a:t>
                          </a:r>
                          <a:endParaRPr lang="en-US" dirty="0"/>
                        </a:p>
                      </a:txBody>
                      <a:tcPr/>
                    </a:tc>
                    <a:tc>
                      <a:txBody>
                        <a:bodyPr/>
                        <a:lstStyle/>
                        <a:p>
                          <a:pPr algn="ctr"/>
                          <a:r>
                            <a:rPr lang="en-US" dirty="0" smtClean="0"/>
                            <a:t>15</a:t>
                          </a:r>
                          <a:endParaRPr lang="en-US" dirty="0"/>
                        </a:p>
                      </a:txBody>
                      <a:tcPr/>
                    </a:tc>
                    <a:tc>
                      <a:txBody>
                        <a:bodyPr/>
                        <a:lstStyle/>
                        <a:p>
                          <a:pPr algn="ctr"/>
                          <a:r>
                            <a:rPr lang="en-US" dirty="0" smtClean="0"/>
                            <a:t>10.9</a:t>
                          </a:r>
                          <a:endParaRPr lang="en-US" dirty="0"/>
                        </a:p>
                      </a:txBody>
                      <a:tcPr/>
                    </a:tc>
                  </a:tr>
                  <a:tr h="379959">
                    <a:tc>
                      <a:txBody>
                        <a:bodyPr/>
                        <a:lstStyle/>
                        <a:p>
                          <a:pPr algn="ctr"/>
                          <a:r>
                            <a:rPr lang="en-US" dirty="0" smtClean="0"/>
                            <a:t>3U</a:t>
                          </a:r>
                          <a:endParaRPr lang="en-US" dirty="0"/>
                        </a:p>
                      </a:txBody>
                      <a:tcPr/>
                    </a:tc>
                    <a:tc>
                      <a:txBody>
                        <a:bodyPr/>
                        <a:lstStyle/>
                        <a:p>
                          <a:pPr algn="ctr"/>
                          <a:r>
                            <a:rPr lang="en-US" dirty="0" smtClean="0"/>
                            <a:t>13</a:t>
                          </a:r>
                          <a:endParaRPr lang="en-US" dirty="0"/>
                        </a:p>
                      </a:txBody>
                      <a:tcPr/>
                    </a:tc>
                    <a:tc>
                      <a:txBody>
                        <a:bodyPr/>
                        <a:lstStyle/>
                        <a:p>
                          <a:pPr algn="ctr"/>
                          <a:r>
                            <a:rPr lang="en-US" dirty="0" smtClean="0"/>
                            <a:t>7</a:t>
                          </a:r>
                          <a:endParaRPr lang="en-US" dirty="0"/>
                        </a:p>
                      </a:txBody>
                      <a:tcPr/>
                    </a:tc>
                    <a:tc>
                      <a:txBody>
                        <a:bodyPr/>
                        <a:lstStyle/>
                        <a:p>
                          <a:pPr algn="ctr"/>
                          <a:r>
                            <a:rPr lang="en-US" dirty="0" smtClean="0"/>
                            <a:t>26.1</a:t>
                          </a:r>
                          <a:endParaRPr lang="en-US" dirty="0"/>
                        </a:p>
                      </a:txBody>
                      <a:tcPr/>
                    </a:tc>
                    <a:tc>
                      <a:txBody>
                        <a:bodyPr/>
                        <a:lstStyle/>
                        <a:p>
                          <a:pPr algn="ctr"/>
                          <a:r>
                            <a:rPr lang="en-US" dirty="0" smtClean="0"/>
                            <a:t>6</a:t>
                          </a:r>
                          <a:endParaRPr lang="en-US" dirty="0"/>
                        </a:p>
                      </a:txBody>
                      <a:tcPr/>
                    </a:tc>
                    <a:tc>
                      <a:txBody>
                        <a:bodyPr/>
                        <a:lstStyle/>
                        <a:p>
                          <a:pPr algn="ctr"/>
                          <a:r>
                            <a:rPr lang="en-US" dirty="0" smtClean="0"/>
                            <a:t>13.2</a:t>
                          </a:r>
                          <a:endParaRPr lang="en-US" dirty="0"/>
                        </a:p>
                      </a:txBody>
                      <a:tcPr/>
                    </a:tc>
                  </a:tr>
                  <a:tr h="379959">
                    <a:tc>
                      <a:txBody>
                        <a:bodyPr/>
                        <a:lstStyle/>
                        <a:p>
                          <a:pPr algn="ctr"/>
                          <a:r>
                            <a:rPr lang="en-US" dirty="0" smtClean="0"/>
                            <a:t>4U</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endParaRPr lang="en-US" dirty="0"/>
                        </a:p>
                      </a:txBody>
                      <a:tcPr/>
                    </a:tc>
                    <a:tc>
                      <a:txBody>
                        <a:bodyPr/>
                        <a:lstStyle/>
                        <a:p>
                          <a:pPr algn="ctr"/>
                          <a:r>
                            <a:rPr lang="en-US" dirty="0" smtClean="0"/>
                            <a:t>0</a:t>
                          </a:r>
                          <a:endParaRPr lang="en-US" dirty="0"/>
                        </a:p>
                      </a:txBody>
                      <a:tcPr/>
                    </a:tc>
                    <a:tc>
                      <a:txBody>
                        <a:bodyPr/>
                        <a:lstStyle/>
                        <a:p>
                          <a:pPr algn="ctr"/>
                          <a:endParaRPr lang="en-US" dirty="0"/>
                        </a:p>
                      </a:txBody>
                      <a:tcPr/>
                    </a:tc>
                  </a:tr>
                  <a:tr h="379959">
                    <a:tc>
                      <a:txBody>
                        <a:bodyPr/>
                        <a:lstStyle/>
                        <a:p>
                          <a:pPr algn="ctr"/>
                          <a:r>
                            <a:rPr lang="en-US" b="1" dirty="0" smtClean="0"/>
                            <a:t>TOTAL</a:t>
                          </a:r>
                          <a:endParaRPr lang="en-US" b="1" dirty="0"/>
                        </a:p>
                      </a:txBody>
                      <a:tcPr/>
                    </a:tc>
                    <a:tc>
                      <a:txBody>
                        <a:bodyPr/>
                        <a:lstStyle/>
                        <a:p>
                          <a:pPr algn="ctr"/>
                          <a:r>
                            <a:rPr lang="en-US" b="1" dirty="0" smtClean="0"/>
                            <a:t>61</a:t>
                          </a:r>
                          <a:endParaRPr lang="en-US" b="1" dirty="0"/>
                        </a:p>
                      </a:txBody>
                      <a:tcPr/>
                    </a:tc>
                    <a:tc>
                      <a:txBody>
                        <a:bodyPr/>
                        <a:lstStyle/>
                        <a:p>
                          <a:pPr algn="ctr"/>
                          <a:r>
                            <a:rPr lang="en-US" b="1" dirty="0" smtClean="0"/>
                            <a:t>34</a:t>
                          </a:r>
                          <a:endParaRPr lang="en-US" b="1" dirty="0"/>
                        </a:p>
                      </a:txBody>
                      <a:tcPr/>
                    </a:tc>
                    <a:tc>
                      <a:txBody>
                        <a:bodyPr/>
                        <a:lstStyle/>
                        <a:p>
                          <a:pPr algn="ctr"/>
                          <a:r>
                            <a:rPr lang="en-US" b="1" dirty="0" smtClean="0"/>
                            <a:t>21.9</a:t>
                          </a:r>
                          <a:endParaRPr lang="en-US" b="1" dirty="0"/>
                        </a:p>
                      </a:txBody>
                      <a:tcPr/>
                    </a:tc>
                    <a:tc>
                      <a:txBody>
                        <a:bodyPr/>
                        <a:lstStyle/>
                        <a:p>
                          <a:pPr algn="ctr"/>
                          <a:r>
                            <a:rPr lang="en-US" b="1" dirty="0" smtClean="0"/>
                            <a:t>27</a:t>
                          </a:r>
                          <a:endParaRPr lang="en-US" b="1" dirty="0"/>
                        </a:p>
                      </a:txBody>
                      <a:tcPr/>
                    </a:tc>
                    <a:tc>
                      <a:txBody>
                        <a:bodyPr/>
                        <a:lstStyle/>
                        <a:p>
                          <a:pPr algn="ctr"/>
                          <a:r>
                            <a:rPr lang="en-US" b="1" dirty="0" smtClean="0"/>
                            <a:t>11.9</a:t>
                          </a:r>
                          <a:endParaRPr lang="en-US" b="1"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861954228"/>
                  </p:ext>
                </p:extLst>
              </p:nvPr>
            </p:nvGraphicFramePr>
            <p:xfrm>
              <a:off x="457199" y="2209800"/>
              <a:ext cx="8229601" cy="2871449"/>
            </p:xfrm>
            <a:graphic>
              <a:graphicData uri="http://schemas.openxmlformats.org/drawingml/2006/table">
                <a:tbl>
                  <a:tblPr firstRow="1" bandRow="1">
                    <a:tableStyleId>{5C22544A-7EE6-4342-B048-85BDC9FD1C3A}</a:tableStyleId>
                  </a:tblPr>
                  <a:tblGrid>
                    <a:gridCol w="1548110"/>
                    <a:gridCol w="1447800"/>
                    <a:gridCol w="1371600"/>
                    <a:gridCol w="1143000"/>
                    <a:gridCol w="1586032"/>
                    <a:gridCol w="1133059"/>
                  </a:tblGrid>
                  <a:tr h="914400">
                    <a:tc>
                      <a:txBody>
                        <a:bodyPr/>
                        <a:lstStyle/>
                        <a:p>
                          <a:pPr algn="ctr"/>
                          <a:r>
                            <a:rPr lang="en-US" dirty="0" smtClean="0"/>
                            <a:t>Academic</a:t>
                          </a:r>
                          <a:r>
                            <a:rPr lang="en-US" baseline="0" dirty="0" smtClean="0"/>
                            <a:t> Level</a:t>
                          </a:r>
                          <a:endParaRPr lang="en-US" dirty="0"/>
                        </a:p>
                      </a:txBody>
                      <a:tcPr/>
                    </a:tc>
                    <a:tc>
                      <a:txBody>
                        <a:bodyPr/>
                        <a:lstStyle/>
                        <a:p>
                          <a:pPr algn="ctr"/>
                          <a:r>
                            <a:rPr lang="en-US" i="1" dirty="0" smtClean="0"/>
                            <a:t>n</a:t>
                          </a:r>
                          <a:endParaRPr lang="en-US" i="1" dirty="0"/>
                        </a:p>
                      </a:txBody>
                      <a:tcPr anchor="ctr"/>
                    </a:tc>
                    <a:tc>
                      <a:txBody>
                        <a:bodyPr/>
                        <a:lstStyle/>
                        <a:p>
                          <a:pPr algn="ctr"/>
                          <a:r>
                            <a:rPr lang="en-US" i="0" dirty="0" smtClean="0"/>
                            <a:t>Essay about their own Beliefs</a:t>
                          </a:r>
                          <a:endParaRPr lang="en-US" i="0" dirty="0"/>
                        </a:p>
                      </a:txBody>
                      <a:tcPr/>
                    </a:tc>
                    <a:tc>
                      <a:txBody>
                        <a:bodyPr/>
                        <a:lstStyle/>
                        <a:p>
                          <a:endParaRPr lang="en-US"/>
                        </a:p>
                      </a:txBody>
                      <a:tcPr anchor="ctr">
                        <a:blipFill rotWithShape="0">
                          <a:blip r:embed="rId3"/>
                          <a:stretch>
                            <a:fillRect l="-381915" t="-3333" r="-239894" b="-223333"/>
                          </a:stretch>
                        </a:blipFill>
                      </a:tcPr>
                    </a:tc>
                    <a:tc>
                      <a:txBody>
                        <a:bodyPr/>
                        <a:lstStyle/>
                        <a:p>
                          <a:pPr algn="ctr"/>
                          <a:r>
                            <a:rPr lang="en-US" i="0" dirty="0" smtClean="0"/>
                            <a:t>Personal response to Gates</a:t>
                          </a:r>
                          <a:endParaRPr lang="en-US" i="0" dirty="0"/>
                        </a:p>
                      </a:txBody>
                      <a:tcPr/>
                    </a:tc>
                    <a:tc>
                      <a:txBody>
                        <a:bodyPr/>
                        <a:lstStyle/>
                        <a:p>
                          <a:endParaRPr lang="en-US"/>
                        </a:p>
                      </a:txBody>
                      <a:tcPr anchor="ctr">
                        <a:blipFill rotWithShape="0">
                          <a:blip r:embed="rId3"/>
                          <a:stretch>
                            <a:fillRect l="-626882" t="-3333" r="-2688" b="-223333"/>
                          </a:stretch>
                        </a:blipFill>
                      </a:tcPr>
                    </a:tc>
                  </a:tr>
                  <a:tr h="437213">
                    <a:tc>
                      <a:txBody>
                        <a:bodyPr/>
                        <a:lstStyle/>
                        <a:p>
                          <a:pPr algn="ctr"/>
                          <a:r>
                            <a:rPr lang="en-US" dirty="0" smtClean="0"/>
                            <a:t>1U</a:t>
                          </a:r>
                          <a:endParaRPr lang="en-US" dirty="0"/>
                        </a:p>
                      </a:txBody>
                      <a:tcPr/>
                    </a:tc>
                    <a:tc>
                      <a:txBody>
                        <a:bodyPr/>
                        <a:lstStyle/>
                        <a:p>
                          <a:pPr algn="ctr"/>
                          <a:r>
                            <a:rPr lang="en-US" dirty="0" smtClean="0"/>
                            <a:t>13</a:t>
                          </a:r>
                          <a:endParaRPr lang="en-US" dirty="0"/>
                        </a:p>
                      </a:txBody>
                      <a:tcPr/>
                    </a:tc>
                    <a:tc>
                      <a:txBody>
                        <a:bodyPr/>
                        <a:lstStyle/>
                        <a:p>
                          <a:pPr algn="ctr"/>
                          <a:r>
                            <a:rPr lang="en-US" dirty="0" smtClean="0"/>
                            <a:t>7</a:t>
                          </a:r>
                          <a:endParaRPr lang="en-US" dirty="0"/>
                        </a:p>
                      </a:txBody>
                      <a:tcPr/>
                    </a:tc>
                    <a:tc>
                      <a:txBody>
                        <a:bodyPr/>
                        <a:lstStyle/>
                        <a:p>
                          <a:pPr algn="ctr"/>
                          <a:r>
                            <a:rPr lang="en-US" dirty="0" smtClean="0"/>
                            <a:t>27.3</a:t>
                          </a:r>
                          <a:endParaRPr lang="en-US" dirty="0"/>
                        </a:p>
                      </a:txBody>
                      <a:tcPr/>
                    </a:tc>
                    <a:tc>
                      <a:txBody>
                        <a:bodyPr/>
                        <a:lstStyle/>
                        <a:p>
                          <a:pPr algn="ctr"/>
                          <a:r>
                            <a:rPr lang="en-US" dirty="0" smtClean="0"/>
                            <a:t>6</a:t>
                          </a:r>
                          <a:endParaRPr lang="en-US" dirty="0"/>
                        </a:p>
                      </a:txBody>
                      <a:tcPr/>
                    </a:tc>
                    <a:tc>
                      <a:txBody>
                        <a:bodyPr/>
                        <a:lstStyle/>
                        <a:p>
                          <a:pPr algn="ctr"/>
                          <a:r>
                            <a:rPr lang="en-US" dirty="0" smtClean="0"/>
                            <a:t>12.9</a:t>
                          </a:r>
                          <a:endParaRPr lang="en-US" dirty="0"/>
                        </a:p>
                      </a:txBody>
                      <a:tcPr/>
                    </a:tc>
                  </a:tr>
                  <a:tr h="379959">
                    <a:tc>
                      <a:txBody>
                        <a:bodyPr/>
                        <a:lstStyle/>
                        <a:p>
                          <a:pPr algn="ctr"/>
                          <a:r>
                            <a:rPr lang="en-US" dirty="0" smtClean="0"/>
                            <a:t>2U</a:t>
                          </a:r>
                          <a:endParaRPr lang="en-US" dirty="0"/>
                        </a:p>
                      </a:txBody>
                      <a:tcPr/>
                    </a:tc>
                    <a:tc>
                      <a:txBody>
                        <a:bodyPr/>
                        <a:lstStyle/>
                        <a:p>
                          <a:pPr algn="ctr"/>
                          <a:r>
                            <a:rPr lang="en-US" dirty="0" smtClean="0"/>
                            <a:t>35</a:t>
                          </a:r>
                          <a:endParaRPr lang="en-US" dirty="0"/>
                        </a:p>
                      </a:txBody>
                      <a:tcPr/>
                    </a:tc>
                    <a:tc>
                      <a:txBody>
                        <a:bodyPr/>
                        <a:lstStyle/>
                        <a:p>
                          <a:pPr algn="ctr"/>
                          <a:r>
                            <a:rPr lang="en-US" dirty="0" smtClean="0"/>
                            <a:t>20</a:t>
                          </a:r>
                          <a:endParaRPr lang="en-US" dirty="0"/>
                        </a:p>
                      </a:txBody>
                      <a:tcPr/>
                    </a:tc>
                    <a:tc>
                      <a:txBody>
                        <a:bodyPr/>
                        <a:lstStyle/>
                        <a:p>
                          <a:pPr algn="ctr"/>
                          <a:r>
                            <a:rPr lang="en-US" dirty="0" smtClean="0"/>
                            <a:t>18.6</a:t>
                          </a:r>
                          <a:endParaRPr lang="en-US" dirty="0"/>
                        </a:p>
                      </a:txBody>
                      <a:tcPr/>
                    </a:tc>
                    <a:tc>
                      <a:txBody>
                        <a:bodyPr/>
                        <a:lstStyle/>
                        <a:p>
                          <a:pPr algn="ctr"/>
                          <a:r>
                            <a:rPr lang="en-US" dirty="0" smtClean="0"/>
                            <a:t>15</a:t>
                          </a:r>
                          <a:endParaRPr lang="en-US" dirty="0"/>
                        </a:p>
                      </a:txBody>
                      <a:tcPr/>
                    </a:tc>
                    <a:tc>
                      <a:txBody>
                        <a:bodyPr/>
                        <a:lstStyle/>
                        <a:p>
                          <a:pPr algn="ctr"/>
                          <a:r>
                            <a:rPr lang="en-US" dirty="0" smtClean="0"/>
                            <a:t>10.9</a:t>
                          </a:r>
                          <a:endParaRPr lang="en-US" dirty="0"/>
                        </a:p>
                      </a:txBody>
                      <a:tcPr/>
                    </a:tc>
                  </a:tr>
                  <a:tr h="379959">
                    <a:tc>
                      <a:txBody>
                        <a:bodyPr/>
                        <a:lstStyle/>
                        <a:p>
                          <a:pPr algn="ctr"/>
                          <a:r>
                            <a:rPr lang="en-US" dirty="0" smtClean="0"/>
                            <a:t>3U</a:t>
                          </a:r>
                          <a:endParaRPr lang="en-US" dirty="0"/>
                        </a:p>
                      </a:txBody>
                      <a:tcPr/>
                    </a:tc>
                    <a:tc>
                      <a:txBody>
                        <a:bodyPr/>
                        <a:lstStyle/>
                        <a:p>
                          <a:pPr algn="ctr"/>
                          <a:r>
                            <a:rPr lang="en-US" dirty="0" smtClean="0"/>
                            <a:t>13</a:t>
                          </a:r>
                          <a:endParaRPr lang="en-US" dirty="0"/>
                        </a:p>
                      </a:txBody>
                      <a:tcPr/>
                    </a:tc>
                    <a:tc>
                      <a:txBody>
                        <a:bodyPr/>
                        <a:lstStyle/>
                        <a:p>
                          <a:pPr algn="ctr"/>
                          <a:r>
                            <a:rPr lang="en-US" dirty="0" smtClean="0"/>
                            <a:t>7</a:t>
                          </a:r>
                          <a:endParaRPr lang="en-US" dirty="0"/>
                        </a:p>
                      </a:txBody>
                      <a:tcPr/>
                    </a:tc>
                    <a:tc>
                      <a:txBody>
                        <a:bodyPr/>
                        <a:lstStyle/>
                        <a:p>
                          <a:pPr algn="ctr"/>
                          <a:r>
                            <a:rPr lang="en-US" dirty="0" smtClean="0"/>
                            <a:t>26.1</a:t>
                          </a:r>
                          <a:endParaRPr lang="en-US" dirty="0"/>
                        </a:p>
                      </a:txBody>
                      <a:tcPr/>
                    </a:tc>
                    <a:tc>
                      <a:txBody>
                        <a:bodyPr/>
                        <a:lstStyle/>
                        <a:p>
                          <a:pPr algn="ctr"/>
                          <a:r>
                            <a:rPr lang="en-US" dirty="0" smtClean="0"/>
                            <a:t>6</a:t>
                          </a:r>
                          <a:endParaRPr lang="en-US" dirty="0"/>
                        </a:p>
                      </a:txBody>
                      <a:tcPr/>
                    </a:tc>
                    <a:tc>
                      <a:txBody>
                        <a:bodyPr/>
                        <a:lstStyle/>
                        <a:p>
                          <a:pPr algn="ctr"/>
                          <a:r>
                            <a:rPr lang="en-US" dirty="0" smtClean="0"/>
                            <a:t>13.2</a:t>
                          </a:r>
                          <a:endParaRPr lang="en-US" dirty="0"/>
                        </a:p>
                      </a:txBody>
                      <a:tcPr/>
                    </a:tc>
                  </a:tr>
                  <a:tr h="379959">
                    <a:tc>
                      <a:txBody>
                        <a:bodyPr/>
                        <a:lstStyle/>
                        <a:p>
                          <a:pPr algn="ctr"/>
                          <a:r>
                            <a:rPr lang="en-US" dirty="0" smtClean="0"/>
                            <a:t>4U</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endParaRPr lang="en-US" dirty="0"/>
                        </a:p>
                      </a:txBody>
                      <a:tcPr/>
                    </a:tc>
                    <a:tc>
                      <a:txBody>
                        <a:bodyPr/>
                        <a:lstStyle/>
                        <a:p>
                          <a:pPr algn="ctr"/>
                          <a:r>
                            <a:rPr lang="en-US" dirty="0" smtClean="0"/>
                            <a:t>0</a:t>
                          </a:r>
                          <a:endParaRPr lang="en-US" dirty="0"/>
                        </a:p>
                      </a:txBody>
                      <a:tcPr/>
                    </a:tc>
                    <a:tc>
                      <a:txBody>
                        <a:bodyPr/>
                        <a:lstStyle/>
                        <a:p>
                          <a:pPr algn="ctr"/>
                          <a:endParaRPr lang="en-US" dirty="0"/>
                        </a:p>
                      </a:txBody>
                      <a:tcPr/>
                    </a:tc>
                  </a:tr>
                  <a:tr h="379959">
                    <a:tc>
                      <a:txBody>
                        <a:bodyPr/>
                        <a:lstStyle/>
                        <a:p>
                          <a:pPr algn="ctr"/>
                          <a:r>
                            <a:rPr lang="en-US" b="1" dirty="0" smtClean="0"/>
                            <a:t>TOTAL</a:t>
                          </a:r>
                          <a:endParaRPr lang="en-US" b="1" dirty="0"/>
                        </a:p>
                      </a:txBody>
                      <a:tcPr/>
                    </a:tc>
                    <a:tc>
                      <a:txBody>
                        <a:bodyPr/>
                        <a:lstStyle/>
                        <a:p>
                          <a:pPr algn="ctr"/>
                          <a:r>
                            <a:rPr lang="en-US" b="1" dirty="0" smtClean="0"/>
                            <a:t>61</a:t>
                          </a:r>
                          <a:endParaRPr lang="en-US" b="1" dirty="0"/>
                        </a:p>
                      </a:txBody>
                      <a:tcPr/>
                    </a:tc>
                    <a:tc>
                      <a:txBody>
                        <a:bodyPr/>
                        <a:lstStyle/>
                        <a:p>
                          <a:pPr algn="ctr"/>
                          <a:r>
                            <a:rPr lang="en-US" b="1" dirty="0" smtClean="0"/>
                            <a:t>34</a:t>
                          </a:r>
                          <a:endParaRPr lang="en-US" b="1" dirty="0"/>
                        </a:p>
                      </a:txBody>
                      <a:tcPr/>
                    </a:tc>
                    <a:tc>
                      <a:txBody>
                        <a:bodyPr/>
                        <a:lstStyle/>
                        <a:p>
                          <a:pPr algn="ctr"/>
                          <a:r>
                            <a:rPr lang="en-US" b="1" dirty="0" smtClean="0"/>
                            <a:t>21.9</a:t>
                          </a:r>
                          <a:endParaRPr lang="en-US" b="1" dirty="0"/>
                        </a:p>
                      </a:txBody>
                      <a:tcPr/>
                    </a:tc>
                    <a:tc>
                      <a:txBody>
                        <a:bodyPr/>
                        <a:lstStyle/>
                        <a:p>
                          <a:pPr algn="ctr"/>
                          <a:r>
                            <a:rPr lang="en-US" b="1" dirty="0" smtClean="0"/>
                            <a:t>27</a:t>
                          </a:r>
                          <a:endParaRPr lang="en-US" b="1" dirty="0"/>
                        </a:p>
                      </a:txBody>
                      <a:tcPr/>
                    </a:tc>
                    <a:tc>
                      <a:txBody>
                        <a:bodyPr/>
                        <a:lstStyle/>
                        <a:p>
                          <a:pPr algn="ctr"/>
                          <a:r>
                            <a:rPr lang="en-US" b="1" dirty="0" smtClean="0"/>
                            <a:t>11.9</a:t>
                          </a:r>
                          <a:endParaRPr lang="en-US" b="1" dirty="0"/>
                        </a:p>
                      </a:txBody>
                      <a:tcPr/>
                    </a:tc>
                  </a:tr>
                </a:tbl>
              </a:graphicData>
            </a:graphic>
          </p:graphicFrame>
        </mc:Fallback>
      </mc:AlternateContent>
      <p:sp>
        <p:nvSpPr>
          <p:cNvPr id="6" name="TextBox 5"/>
          <p:cNvSpPr txBox="1"/>
          <p:nvPr/>
        </p:nvSpPr>
        <p:spPr>
          <a:xfrm>
            <a:off x="2228850" y="1447800"/>
            <a:ext cx="4686300" cy="646331"/>
          </a:xfrm>
          <a:prstGeom prst="rect">
            <a:avLst/>
          </a:prstGeom>
          <a:noFill/>
        </p:spPr>
        <p:txBody>
          <a:bodyPr wrap="square" rtlCol="0">
            <a:spAutoFit/>
          </a:bodyPr>
          <a:lstStyle/>
          <a:p>
            <a:r>
              <a:rPr lang="en-US" dirty="0" smtClean="0"/>
              <a:t>2 Lowest Proficiency Tests (50 points max. each)</a:t>
            </a:r>
          </a:p>
          <a:p>
            <a:endParaRPr lang="en-US" dirty="0"/>
          </a:p>
        </p:txBody>
      </p:sp>
      <p:sp>
        <p:nvSpPr>
          <p:cNvPr id="4" name="TextBox 3"/>
          <p:cNvSpPr txBox="1"/>
          <p:nvPr/>
        </p:nvSpPr>
        <p:spPr>
          <a:xfrm>
            <a:off x="735308" y="5715000"/>
            <a:ext cx="7673383" cy="400110"/>
          </a:xfrm>
          <a:prstGeom prst="rect">
            <a:avLst/>
          </a:prstGeom>
          <a:noFill/>
        </p:spPr>
        <p:txBody>
          <a:bodyPr wrap="none" rtlCol="0">
            <a:spAutoFit/>
          </a:bodyPr>
          <a:lstStyle/>
          <a:p>
            <a:r>
              <a:rPr lang="en-US" sz="2000" dirty="0" smtClean="0"/>
              <a:t>*interesting to see what motivates students at different academic levels</a:t>
            </a:r>
            <a:endParaRPr lang="en-US" sz="2000" dirty="0"/>
          </a:p>
        </p:txBody>
      </p:sp>
    </p:spTree>
    <p:extLst>
      <p:ext uri="{BB962C8B-B14F-4D97-AF65-F5344CB8AC3E}">
        <p14:creationId xmlns:p14="http://schemas.microsoft.com/office/powerpoint/2010/main" val="3872968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0357" y="1976433"/>
            <a:ext cx="7889062" cy="4043367"/>
          </a:xfrm>
        </p:spPr>
        <p:txBody>
          <a:bodyPr/>
          <a:lstStyle/>
          <a:p>
            <a:r>
              <a:rPr lang="en-US" i="1" dirty="0" smtClean="0">
                <a:latin typeface="Times New Roman" pitchFamily="18" charset="0"/>
                <a:cs typeface="Times New Roman" pitchFamily="18" charset="0"/>
              </a:rPr>
              <a:t>Beliefs</a:t>
            </a:r>
            <a:r>
              <a:rPr lang="en-US" dirty="0" smtClean="0">
                <a:latin typeface="Times New Roman" pitchFamily="18" charset="0"/>
                <a:cs typeface="Times New Roman" pitchFamily="18" charset="0"/>
              </a:rPr>
              <a:t> are grounded in action (or practice), otherwise they are merely </a:t>
            </a:r>
            <a:r>
              <a:rPr lang="en-US" i="1" dirty="0" smtClean="0">
                <a:latin typeface="Times New Roman" pitchFamily="18" charset="0"/>
                <a:cs typeface="Times New Roman" pitchFamily="18" charset="0"/>
              </a:rPr>
              <a:t>opinions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Well-cultivated critical thinker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naïve thinker</a:t>
            </a:r>
          </a:p>
          <a:p>
            <a:pPr marL="0"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228600"/>
            <a:ext cx="6629400" cy="1143000"/>
          </a:xfrm>
          <a:noFill/>
        </p:spPr>
        <p:txBody>
          <a:bodyPr>
            <a:noAutofit/>
          </a:bodyPr>
          <a:lstStyle/>
          <a:p>
            <a:pPr algn="r"/>
            <a:r>
              <a:rPr lang="en-US" sz="3200" dirty="0" smtClean="0">
                <a:cs typeface="Times New Roman" pitchFamily="18" charset="0"/>
              </a:rPr>
              <a:t>Why might it be difficult for students (or anyone) to state their beliefs?</a:t>
            </a:r>
            <a:endParaRPr lang="en-US" sz="3200" dirty="0">
              <a:cs typeface="Times New Roman" pitchFamily="18" charset="0"/>
            </a:endParaRPr>
          </a:p>
        </p:txBody>
      </p:sp>
    </p:spTree>
    <p:extLst>
      <p:ext uri="{BB962C8B-B14F-4D97-AF65-F5344CB8AC3E}">
        <p14:creationId xmlns:p14="http://schemas.microsoft.com/office/powerpoint/2010/main" val="383697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231106"/>
          </a:xfrm>
          <a:prstGeom prst="rect">
            <a:avLst/>
          </a:prstGeom>
          <a:solidFill>
            <a:srgbClr val="AD0000"/>
          </a:solidFill>
        </p:spPr>
        <p:txBody>
          <a:bodyPr wrap="square" rtlCol="0">
            <a:spAutoFit/>
          </a:bodyPr>
          <a:lstStyle/>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smtClean="0"/>
          </a:p>
          <a:p>
            <a:endParaRPr lang="en-US" sz="200" dirty="0"/>
          </a:p>
        </p:txBody>
      </p:sp>
      <p:sp>
        <p:nvSpPr>
          <p:cNvPr id="3" name="Subtitle 2"/>
          <p:cNvSpPr>
            <a:spLocks noGrp="1"/>
          </p:cNvSpPr>
          <p:nvPr>
            <p:ph type="subTitle" idx="1"/>
          </p:nvPr>
        </p:nvSpPr>
        <p:spPr>
          <a:xfrm>
            <a:off x="0" y="3962400"/>
            <a:ext cx="9144000" cy="2438400"/>
          </a:xfrm>
        </p:spPr>
        <p:txBody>
          <a:bodyPr>
            <a:normAutofit fontScale="70000" lnSpcReduction="20000"/>
          </a:bodyPr>
          <a:lstStyle/>
          <a:p>
            <a:r>
              <a:rPr lang="en-US" sz="2000" dirty="0" smtClean="0">
                <a:solidFill>
                  <a:srgbClr val="AD0000"/>
                </a:solidFill>
                <a:latin typeface="Book Antiqua" pitchFamily="18" charset="0"/>
              </a:rPr>
              <a:t>Dale McIntosh</a:t>
            </a:r>
          </a:p>
          <a:p>
            <a:r>
              <a:rPr lang="en-US" sz="2000" dirty="0" smtClean="0">
                <a:solidFill>
                  <a:srgbClr val="AD0000"/>
                </a:solidFill>
                <a:latin typeface="Book Antiqua" pitchFamily="18" charset="0"/>
              </a:rPr>
              <a:t>Instructor, Computer Information Systems</a:t>
            </a:r>
          </a:p>
          <a:p>
            <a:r>
              <a:rPr lang="en-US" sz="2000" dirty="0" smtClean="0">
                <a:solidFill>
                  <a:srgbClr val="AD0000"/>
                </a:solidFill>
                <a:latin typeface="Book Antiqua" pitchFamily="18" charset="0"/>
              </a:rPr>
              <a:t>College of Business</a:t>
            </a:r>
          </a:p>
          <a:p>
            <a:endParaRPr lang="en-US" sz="2000" dirty="0" smtClean="0">
              <a:solidFill>
                <a:srgbClr val="AD0000"/>
              </a:solidFill>
              <a:latin typeface="Book Antiqua" pitchFamily="18" charset="0"/>
            </a:endParaRPr>
          </a:p>
          <a:p>
            <a:r>
              <a:rPr lang="en-US" sz="2000" dirty="0" smtClean="0">
                <a:solidFill>
                  <a:srgbClr val="AD0000"/>
                </a:solidFill>
                <a:latin typeface="Book Antiqua" pitchFamily="18" charset="0"/>
              </a:rPr>
              <a:t>Christy Metzger, Director </a:t>
            </a:r>
          </a:p>
          <a:p>
            <a:r>
              <a:rPr lang="en-US" sz="2000" dirty="0" smtClean="0">
                <a:solidFill>
                  <a:srgbClr val="AD0000"/>
                </a:solidFill>
                <a:latin typeface="Book Antiqua" pitchFamily="18" charset="0"/>
              </a:rPr>
              <a:t> Office of First Year Initiatives</a:t>
            </a:r>
          </a:p>
          <a:p>
            <a:endParaRPr lang="en-US" sz="2000" dirty="0" smtClean="0">
              <a:solidFill>
                <a:srgbClr val="AD0000"/>
              </a:solidFill>
              <a:latin typeface="Book Antiqua" pitchFamily="18" charset="0"/>
            </a:endParaRPr>
          </a:p>
          <a:p>
            <a:r>
              <a:rPr lang="en-US" sz="2000" dirty="0" err="1" smtClean="0">
                <a:solidFill>
                  <a:srgbClr val="AD0000"/>
                </a:solidFill>
                <a:latin typeface="Book Antiqua" pitchFamily="18" charset="0"/>
              </a:rPr>
              <a:t>Nisha</a:t>
            </a:r>
            <a:r>
              <a:rPr lang="en-US" sz="2000" dirty="0" smtClean="0">
                <a:solidFill>
                  <a:srgbClr val="AD0000"/>
                </a:solidFill>
                <a:latin typeface="Book Antiqua" pitchFamily="18" charset="0"/>
              </a:rPr>
              <a:t> Gupta, Ph.D.</a:t>
            </a:r>
          </a:p>
          <a:p>
            <a:r>
              <a:rPr lang="en-US" sz="2000" dirty="0" smtClean="0">
                <a:solidFill>
                  <a:srgbClr val="AD0000"/>
                </a:solidFill>
                <a:latin typeface="Book Antiqua" pitchFamily="18" charset="0"/>
              </a:rPr>
              <a:t> Specialist for Culminating Undergraduate Experiences,</a:t>
            </a:r>
          </a:p>
          <a:p>
            <a:r>
              <a:rPr lang="en-US" sz="2000" dirty="0" smtClean="0">
                <a:solidFill>
                  <a:srgbClr val="AD0000"/>
                </a:solidFill>
                <a:latin typeface="Book Antiqua" pitchFamily="18" charset="0"/>
              </a:rPr>
              <a:t> Ideas to Action</a:t>
            </a:r>
          </a:p>
          <a:p>
            <a:pPr algn="l"/>
            <a:endParaRPr lang="en-US" dirty="0">
              <a:solidFill>
                <a:srgbClr val="AD0000"/>
              </a:solidFill>
            </a:endParaRPr>
          </a:p>
        </p:txBody>
      </p:sp>
      <p:pic>
        <p:nvPicPr>
          <p:cNvPr id="8" name="Picture 7" descr="header_logo.jpg"/>
          <p:cNvPicPr>
            <a:picLocks noChangeAspect="1"/>
          </p:cNvPicPr>
          <p:nvPr/>
        </p:nvPicPr>
        <p:blipFill>
          <a:blip r:embed="rId3" cstate="print"/>
          <a:stretch>
            <a:fillRect/>
          </a:stretch>
        </p:blipFill>
        <p:spPr>
          <a:xfrm>
            <a:off x="6014400" y="0"/>
            <a:ext cx="3129600" cy="1219200"/>
          </a:xfrm>
          <a:prstGeom prst="rect">
            <a:avLst/>
          </a:prstGeom>
        </p:spPr>
      </p:pic>
      <p:sp>
        <p:nvSpPr>
          <p:cNvPr id="2" name="Title 1"/>
          <p:cNvSpPr>
            <a:spLocks noGrp="1"/>
          </p:cNvSpPr>
          <p:nvPr>
            <p:ph type="ctrTitle"/>
          </p:nvPr>
        </p:nvSpPr>
        <p:spPr>
          <a:xfrm>
            <a:off x="533400" y="1828800"/>
            <a:ext cx="7543800" cy="2133600"/>
          </a:xfrm>
        </p:spPr>
        <p:txBody>
          <a:bodyPr>
            <a:normAutofit/>
          </a:bodyPr>
          <a:lstStyle/>
          <a:p>
            <a:pPr marL="0" marR="0">
              <a:lnSpc>
                <a:spcPct val="115000"/>
              </a:lnSpc>
              <a:spcBef>
                <a:spcPts val="0"/>
              </a:spcBef>
              <a:spcAft>
                <a:spcPts val="1000"/>
              </a:spcAft>
            </a:pPr>
            <a:r>
              <a:rPr lang="en-US" sz="3200" dirty="0"/>
              <a:t>“What do </a:t>
            </a:r>
            <a:r>
              <a:rPr lang="en-US" sz="3200" i="1" dirty="0"/>
              <a:t>you</a:t>
            </a:r>
            <a:r>
              <a:rPr lang="en-US" sz="3200" dirty="0"/>
              <a:t> believe about </a:t>
            </a:r>
            <a:r>
              <a:rPr lang="en-US" sz="3200" dirty="0" smtClean="0"/>
              <a:t/>
            </a:r>
            <a:br>
              <a:rPr lang="en-US" sz="3200" dirty="0" smtClean="0"/>
            </a:br>
            <a:r>
              <a:rPr lang="en-US" sz="3200" dirty="0" smtClean="0"/>
              <a:t>teaching </a:t>
            </a:r>
            <a:r>
              <a:rPr lang="en-US" sz="3200" dirty="0"/>
              <a:t>and learning?”</a:t>
            </a:r>
            <a:endParaRPr lang="en-US" sz="3200" dirty="0">
              <a:ea typeface="Times New Roman"/>
              <a:cs typeface="Times New Roman"/>
            </a:endParaRPr>
          </a:p>
        </p:txBody>
      </p:sp>
      <p:sp>
        <p:nvSpPr>
          <p:cNvPr id="10" name="TextBox 9"/>
          <p:cNvSpPr txBox="1"/>
          <p:nvPr/>
        </p:nvSpPr>
        <p:spPr>
          <a:xfrm>
            <a:off x="4267200" y="0"/>
            <a:ext cx="1467068" cy="1200329"/>
          </a:xfrm>
          <a:prstGeom prst="rect">
            <a:avLst/>
          </a:prstGeom>
          <a:noFill/>
        </p:spPr>
        <p:txBody>
          <a:bodyPr wrap="none" rtlCol="0">
            <a:spAutoFit/>
          </a:bodyPr>
          <a:lstStyle/>
          <a:p>
            <a:r>
              <a:rPr lang="en-US" sz="7200" b="1" dirty="0" smtClean="0">
                <a:solidFill>
                  <a:schemeClr val="bg1"/>
                </a:solidFill>
                <a:latin typeface="Helvetica 55 Roman"/>
              </a:rPr>
              <a:t>i2a</a:t>
            </a:r>
            <a:endParaRPr lang="en-US" sz="7200" dirty="0">
              <a:solidFill>
                <a:schemeClr val="bg1"/>
              </a:solidFill>
            </a:endParaRPr>
          </a:p>
        </p:txBody>
      </p:sp>
      <p:pic>
        <p:nvPicPr>
          <p:cNvPr id="11" name="Picture 2" descr="First Year Initiatives"/>
          <p:cNvPicPr>
            <a:picLocks noChangeAspect="1" noChangeArrowheads="1"/>
          </p:cNvPicPr>
          <p:nvPr/>
        </p:nvPicPr>
        <p:blipFill>
          <a:blip r:embed="rId4" cstate="print"/>
          <a:srcRect/>
          <a:stretch>
            <a:fillRect/>
          </a:stretch>
        </p:blipFill>
        <p:spPr bwMode="auto">
          <a:xfrm>
            <a:off x="0" y="152400"/>
            <a:ext cx="4114799" cy="967782"/>
          </a:xfrm>
          <a:prstGeom prst="rect">
            <a:avLst/>
          </a:prstGeom>
          <a:noFill/>
        </p:spPr>
      </p:pic>
    </p:spTree>
    <p:extLst>
      <p:ext uri="{BB962C8B-B14F-4D97-AF65-F5344CB8AC3E}">
        <p14:creationId xmlns:p14="http://schemas.microsoft.com/office/powerpoint/2010/main" val="313481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a:bodyPr>
          <a:lstStyle/>
          <a:p>
            <a:pPr marL="0" lvl="0" indent="0"/>
            <a:r>
              <a:rPr lang="en-US" dirty="0" smtClean="0">
                <a:solidFill>
                  <a:schemeClr val="bg1"/>
                </a:solidFill>
                <a:latin typeface="Times New Roman" panose="02020603050405020304" pitchFamily="18" charset="0"/>
                <a:cs typeface="Times New Roman" panose="02020603050405020304" pitchFamily="18" charset="0"/>
              </a:rPr>
              <a:t>Resources for &amp; with </a:t>
            </a:r>
            <a:r>
              <a:rPr lang="en-US" i="1" dirty="0" smtClean="0">
                <a:solidFill>
                  <a:schemeClr val="bg1"/>
                </a:solidFill>
                <a:latin typeface="Times New Roman" panose="02020603050405020304" pitchFamily="18" charset="0"/>
                <a:cs typeface="Times New Roman" panose="02020603050405020304" pitchFamily="18" charset="0"/>
              </a:rPr>
              <a:t>This I Believe</a:t>
            </a:r>
            <a:endParaRPr lang="en-US" i="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8382000" cy="4724400"/>
          </a:xfrm>
        </p:spPr>
        <p:txBody>
          <a:bodyPr>
            <a:normAutofit lnSpcReduction="10000"/>
          </a:bodyPr>
          <a:lstStyle/>
          <a:p>
            <a:r>
              <a:rPr lang="en-US" sz="2800" dirty="0" smtClean="0">
                <a:latin typeface="Times New Roman" pitchFamily="18" charset="0"/>
                <a:cs typeface="Times New Roman" pitchFamily="18" charset="0"/>
              </a:rPr>
              <a:t>Comprehensive Instructor’s Guide</a:t>
            </a:r>
          </a:p>
          <a:p>
            <a:pPr lvl="1"/>
            <a:r>
              <a:rPr lang="en-US" dirty="0" smtClean="0">
                <a:latin typeface="Times New Roman" pitchFamily="18" charset="0"/>
                <a:cs typeface="Times New Roman" pitchFamily="18" charset="0"/>
              </a:rPr>
              <a:t>Discussion prompts</a:t>
            </a:r>
          </a:p>
          <a:p>
            <a:pPr lvl="1"/>
            <a:r>
              <a:rPr lang="en-US" dirty="0" smtClean="0">
                <a:latin typeface="Times New Roman" pitchFamily="18" charset="0"/>
                <a:cs typeface="Times New Roman" pitchFamily="18" charset="0"/>
              </a:rPr>
              <a:t>Classroom exercises</a:t>
            </a:r>
          </a:p>
          <a:p>
            <a:pPr lvl="1"/>
            <a:r>
              <a:rPr lang="en-US" dirty="0" smtClean="0">
                <a:latin typeface="Times New Roman" pitchFamily="18" charset="0"/>
                <a:cs typeface="Times New Roman" pitchFamily="18" charset="0"/>
              </a:rPr>
              <a:t>Instructional support resources</a:t>
            </a:r>
          </a:p>
          <a:p>
            <a:r>
              <a:rPr lang="en-US" sz="2800" dirty="0">
                <a:latin typeface="Times New Roman" pitchFamily="18" charset="0"/>
                <a:cs typeface="Times New Roman" pitchFamily="18" charset="0"/>
              </a:rPr>
              <a:t>Integration workshops</a:t>
            </a:r>
          </a:p>
          <a:p>
            <a:r>
              <a:rPr lang="en-US" sz="2800" dirty="0" smtClean="0">
                <a:latin typeface="Times New Roman" pitchFamily="18" charset="0"/>
                <a:cs typeface="Times New Roman" pitchFamily="18" charset="0"/>
              </a:rPr>
              <a:t>Individual consultation for curriculum integration</a:t>
            </a:r>
          </a:p>
          <a:p>
            <a:r>
              <a:rPr lang="en-US" sz="2800" dirty="0">
                <a:latin typeface="Times New Roman" pitchFamily="18" charset="0"/>
                <a:cs typeface="Times New Roman" pitchFamily="18" charset="0"/>
              </a:rPr>
              <a:t>Reading circles</a:t>
            </a:r>
          </a:p>
          <a:p>
            <a:r>
              <a:rPr lang="en-US" sz="2800" i="1" dirty="0" smtClean="0">
                <a:latin typeface="Times New Roman" pitchFamily="18" charset="0"/>
                <a:cs typeface="Times New Roman" pitchFamily="18" charset="0"/>
              </a:rPr>
              <a:t>This I Believe </a:t>
            </a:r>
            <a:r>
              <a:rPr lang="en-US" sz="2800" dirty="0" smtClean="0">
                <a:latin typeface="Times New Roman" pitchFamily="18" charset="0"/>
                <a:cs typeface="Times New Roman" pitchFamily="18" charset="0"/>
              </a:rPr>
              <a:t>Essay Portal &amp; Essay Contest</a:t>
            </a:r>
          </a:p>
          <a:p>
            <a:r>
              <a:rPr lang="en-US" sz="2800" dirty="0" smtClean="0">
                <a:latin typeface="Times New Roman" pitchFamily="18" charset="0"/>
                <a:cs typeface="Times New Roman" pitchFamily="18" charset="0"/>
              </a:rPr>
              <a:t>Co-curricular event series</a:t>
            </a:r>
          </a:p>
          <a:p>
            <a:r>
              <a:rPr lang="en-US" sz="2800" dirty="0" smtClean="0">
                <a:latin typeface="Times New Roman" pitchFamily="18" charset="0"/>
                <a:cs typeface="Times New Roman" pitchFamily="18" charset="0"/>
              </a:rPr>
              <a:t>This I believe mobile app</a:t>
            </a:r>
          </a:p>
          <a:p>
            <a:pPr marL="0" lv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9777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734" y="1281298"/>
            <a:ext cx="8516531" cy="4205102"/>
          </a:xfrm>
        </p:spPr>
        <p:txBody>
          <a:bodyPr/>
          <a:lstStyle/>
          <a:p>
            <a:r>
              <a:rPr lang="en-US" sz="1600" dirty="0" smtClean="0"/>
              <a:t>Arum</a:t>
            </a:r>
            <a:r>
              <a:rPr lang="en-US" sz="1600" dirty="0"/>
              <a:t>, R., &amp; </a:t>
            </a:r>
            <a:r>
              <a:rPr lang="en-US" sz="1600" dirty="0" err="1"/>
              <a:t>Roksa</a:t>
            </a:r>
            <a:r>
              <a:rPr lang="en-US" sz="1600" dirty="0"/>
              <a:t>, J. (2011). </a:t>
            </a:r>
            <a:r>
              <a:rPr lang="en-US" sz="1600" i="1" dirty="0"/>
              <a:t>Academically adrift: Limited learning on college campuses</a:t>
            </a:r>
            <a:r>
              <a:rPr lang="en-US" sz="1600" dirty="0"/>
              <a:t>. Chicago: University of Chicago Press. </a:t>
            </a:r>
          </a:p>
          <a:p>
            <a:endParaRPr lang="en-US" sz="1600" dirty="0"/>
          </a:p>
          <a:p>
            <a:r>
              <a:rPr lang="en-US" sz="1600" dirty="0" smtClean="0"/>
              <a:t>Bean, J. (2001). </a:t>
            </a:r>
            <a:r>
              <a:rPr lang="en-US" sz="1600" i="1" dirty="0" smtClean="0"/>
              <a:t>Engaging Ideas: The Professor’s Guide to Integrating Writing, Critical Thinking, and Active Learning in the Classroom</a:t>
            </a:r>
          </a:p>
          <a:p>
            <a:endParaRPr lang="en-US" sz="1600" dirty="0" smtClean="0"/>
          </a:p>
          <a:p>
            <a:r>
              <a:rPr lang="en-US" sz="1600" dirty="0" smtClean="0"/>
              <a:t>Glenn</a:t>
            </a:r>
            <a:r>
              <a:rPr lang="en-US" sz="1600" dirty="0"/>
              <a:t>, D. Writing assignments are scarce for students in 2 majors at Texas colleges.  </a:t>
            </a:r>
            <a:r>
              <a:rPr lang="en-US" sz="1600" i="1" dirty="0"/>
              <a:t>The Chronicle of Higher Education, (Jan 18 2011).  </a:t>
            </a:r>
            <a:r>
              <a:rPr lang="en-US" sz="1600" dirty="0"/>
              <a:t>Retrieved from </a:t>
            </a:r>
            <a:r>
              <a:rPr lang="en-US" sz="1600" dirty="0" err="1"/>
              <a:t>EBSCOhost</a:t>
            </a:r>
            <a:r>
              <a:rPr lang="en-US" sz="1600" dirty="0" smtClean="0"/>
              <a:t>.</a:t>
            </a:r>
          </a:p>
          <a:p>
            <a:endParaRPr lang="en-US" sz="1600" dirty="0" smtClean="0"/>
          </a:p>
          <a:p>
            <a:r>
              <a:rPr lang="en-US" sz="1600" dirty="0" smtClean="0"/>
              <a:t>Ryan</a:t>
            </a:r>
            <a:r>
              <a:rPr lang="en-US" sz="1600" dirty="0"/>
              <a:t>, T. E. (2006). Motivating novice students to read their textbooks. </a:t>
            </a:r>
            <a:r>
              <a:rPr lang="en-US" sz="1600" i="1" dirty="0"/>
              <a:t>Journal of Instructional Psychology</a:t>
            </a:r>
            <a:r>
              <a:rPr lang="en-US" sz="1600" dirty="0"/>
              <a:t>, 33(2), 136-140. Retrieved from </a:t>
            </a:r>
            <a:r>
              <a:rPr lang="en-US" sz="1600" dirty="0" err="1"/>
              <a:t>EBSCO</a:t>
            </a:r>
            <a:r>
              <a:rPr lang="en-US" sz="1600" i="1" dirty="0" err="1"/>
              <a:t>host</a:t>
            </a:r>
            <a:r>
              <a:rPr lang="en-US" sz="1600" dirty="0" smtClean="0"/>
              <a:t>.</a:t>
            </a:r>
          </a:p>
          <a:p>
            <a:endParaRPr lang="en-US" sz="1600" dirty="0"/>
          </a:p>
          <a:p>
            <a:r>
              <a:rPr lang="en-US" sz="1600" dirty="0" smtClean="0"/>
              <a:t>Wald, H. (2009). A reflective moment. </a:t>
            </a:r>
            <a:r>
              <a:rPr lang="en-US" sz="1600" i="1" dirty="0" smtClean="0"/>
              <a:t>Academic medicine</a:t>
            </a:r>
            <a:r>
              <a:rPr lang="en-US" sz="1600" dirty="0" smtClean="0"/>
              <a:t>, 84(5), 633. </a:t>
            </a:r>
            <a:r>
              <a:rPr lang="en-US" sz="1600" dirty="0"/>
              <a:t>Retrieved from </a:t>
            </a:r>
            <a:r>
              <a:rPr lang="en-US" sz="1600" dirty="0" err="1"/>
              <a:t>EBSCOhost</a:t>
            </a:r>
            <a:r>
              <a:rPr lang="en-US" sz="1600" dirty="0"/>
              <a:t>.</a:t>
            </a:r>
          </a:p>
          <a:p>
            <a:endParaRPr lang="en-US" sz="1600" i="1" dirty="0"/>
          </a:p>
          <a:p>
            <a:r>
              <a:rPr lang="en-US" sz="1600" dirty="0" smtClean="0">
                <a:hlinkClick r:id="rId3"/>
              </a:rPr>
              <a:t>http</a:t>
            </a:r>
            <a:r>
              <a:rPr lang="en-US" sz="1600" dirty="0">
                <a:hlinkClick r:id="rId3"/>
              </a:rPr>
              <a:t>://louisville.edu/firstyear/book-in-common</a:t>
            </a:r>
            <a:r>
              <a:rPr lang="en-US" sz="1600" dirty="0" smtClean="0">
                <a:hlinkClick r:id="rId3"/>
              </a:rPr>
              <a:t>/</a:t>
            </a:r>
            <a:endParaRPr lang="en-US" sz="1600" dirty="0" smtClean="0"/>
          </a:p>
          <a:p>
            <a:r>
              <a:rPr lang="en-US" sz="1600" u="sng" dirty="0">
                <a:hlinkClick r:id="rId4"/>
              </a:rPr>
              <a:t>http://thisibelieve.org/iphone</a:t>
            </a:r>
            <a:r>
              <a:rPr lang="en-US" sz="1600" u="sng" dirty="0" smtClean="0">
                <a:hlinkClick r:id="rId4"/>
              </a:rPr>
              <a:t>/</a:t>
            </a:r>
            <a:r>
              <a:rPr lang="en-US" sz="1600" u="sng" dirty="0" smtClean="0"/>
              <a:t> (for the app</a:t>
            </a:r>
            <a:r>
              <a:rPr lang="en-US" sz="1600" u="sng" dirty="0" smtClean="0"/>
              <a:t>)</a:t>
            </a:r>
          </a:p>
          <a:p>
            <a:pPr marL="0" indent="0">
              <a:buNone/>
            </a:pPr>
            <a:endParaRPr lang="en-US" sz="1600" i="1" dirty="0" smtClean="0"/>
          </a:p>
          <a:p>
            <a:pPr marL="0" indent="0">
              <a:buNone/>
            </a:pPr>
            <a:r>
              <a:rPr lang="en-US" sz="1600" i="1" dirty="0" smtClean="0"/>
              <a:t>nisha.gupta@louisville.edu</a:t>
            </a:r>
            <a:r>
              <a:rPr lang="en-US" sz="1600" i="1" smtClean="0"/>
              <a:t>, christy.metzger@louisville.edu, </a:t>
            </a:r>
            <a:r>
              <a:rPr lang="en-US" sz="1600" i="1"/>
              <a:t>warren.mcintosh@louisville.edu,</a:t>
            </a:r>
            <a:endParaRPr lang="en-US" sz="1600" i="1" dirty="0"/>
          </a:p>
          <a:p>
            <a:endParaRPr lang="en-US" sz="1700" dirty="0"/>
          </a:p>
          <a:p>
            <a:endParaRPr lang="en-US" sz="1700" dirty="0"/>
          </a:p>
          <a:p>
            <a:endParaRPr lang="en-US" dirty="0"/>
          </a:p>
        </p:txBody>
      </p:sp>
      <p:sp>
        <p:nvSpPr>
          <p:cNvPr id="3" name="Title 2"/>
          <p:cNvSpPr>
            <a:spLocks noGrp="1"/>
          </p:cNvSpPr>
          <p:nvPr>
            <p:ph type="title"/>
          </p:nvPr>
        </p:nvSpPr>
        <p:spPr>
          <a:xfrm>
            <a:off x="3337745" y="326209"/>
            <a:ext cx="5527318" cy="664391"/>
          </a:xfrm>
        </p:spPr>
        <p:txBody>
          <a:bodyPr anchor="b">
            <a:normAutofit fontScale="90000"/>
          </a:bodyPr>
          <a:lstStyle/>
          <a:p>
            <a:pPr algn="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References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480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AD0000"/>
          </a:solidFill>
        </p:spPr>
        <p:txBody>
          <a:bodyPr>
            <a:normAutofit/>
          </a:bodyPr>
          <a:lstStyle/>
          <a:p>
            <a:r>
              <a:rPr lang="en-US" i="1" dirty="0" smtClean="0">
                <a:solidFill>
                  <a:schemeClr val="bg1"/>
                </a:solidFill>
                <a:ea typeface="Times New Roman"/>
              </a:rPr>
              <a:t>What do you believe about </a:t>
            </a:r>
            <a:br>
              <a:rPr lang="en-US" i="1" dirty="0" smtClean="0">
                <a:solidFill>
                  <a:schemeClr val="bg1"/>
                </a:solidFill>
                <a:ea typeface="Times New Roman"/>
              </a:rPr>
            </a:br>
            <a:r>
              <a:rPr lang="en-US" i="1" dirty="0" smtClean="0">
                <a:solidFill>
                  <a:schemeClr val="bg1"/>
                </a:solidFill>
                <a:ea typeface="Times New Roman"/>
              </a:rPr>
              <a:t>teaching and learning?</a:t>
            </a:r>
            <a:endParaRPr lang="en-US" dirty="0">
              <a:solidFill>
                <a:schemeClr val="bg1"/>
              </a:solidFill>
            </a:endParaRPr>
          </a:p>
        </p:txBody>
      </p:sp>
      <p:sp>
        <p:nvSpPr>
          <p:cNvPr id="3" name="Content Placeholder 2"/>
          <p:cNvSpPr>
            <a:spLocks noGrp="1"/>
          </p:cNvSpPr>
          <p:nvPr>
            <p:ph idx="1"/>
          </p:nvPr>
        </p:nvSpPr>
        <p:spPr>
          <a:xfrm>
            <a:off x="457200" y="2133600"/>
            <a:ext cx="8229600" cy="3352800"/>
          </a:xfrm>
        </p:spPr>
        <p:txBody>
          <a:bodyPr>
            <a:noAutofit/>
          </a:bodyPr>
          <a:lstStyle/>
          <a:p>
            <a:pPr marL="0" lvl="0" indent="0" algn="ctr">
              <a:buNone/>
            </a:pPr>
            <a:r>
              <a:rPr lang="en-US" sz="3000" b="1" dirty="0" smtClean="0">
                <a:latin typeface="Book Antiqua" pitchFamily="18" charset="0"/>
              </a:rPr>
              <a:t>AGENDA</a:t>
            </a:r>
            <a:endParaRPr lang="en-US" sz="3000" b="1" dirty="0" smtClean="0">
              <a:latin typeface="Times Bold Italic" pitchFamily="18" charset="0"/>
            </a:endParaRPr>
          </a:p>
          <a:p>
            <a:pPr marL="0" lvl="0" indent="0">
              <a:buNone/>
            </a:pPr>
            <a:endParaRPr lang="en-US" sz="1200" dirty="0" smtClean="0">
              <a:latin typeface="Times Bold Italic" pitchFamily="18" charset="0"/>
            </a:endParaRPr>
          </a:p>
          <a:p>
            <a:pPr lvl="0"/>
            <a:r>
              <a:rPr lang="en-US" sz="2800" dirty="0" smtClean="0">
                <a:latin typeface="Times Bold Italic" pitchFamily="18" charset="0"/>
              </a:rPr>
              <a:t>Introduction</a:t>
            </a:r>
          </a:p>
          <a:p>
            <a:pPr lvl="0"/>
            <a:r>
              <a:rPr lang="en-US" sz="2800" dirty="0" smtClean="0">
                <a:latin typeface="Times Bold Italic" pitchFamily="18" charset="0"/>
              </a:rPr>
              <a:t>Writing/reflection</a:t>
            </a:r>
          </a:p>
          <a:p>
            <a:pPr lvl="0"/>
            <a:r>
              <a:rPr lang="en-US" sz="2800" dirty="0" smtClean="0">
                <a:latin typeface="Times Bold Italic" pitchFamily="18" charset="0"/>
              </a:rPr>
              <a:t>Connections between </a:t>
            </a:r>
            <a:r>
              <a:rPr lang="en-US" sz="2800" i="1" dirty="0" smtClean="0">
                <a:latin typeface="Times Bold Italic" pitchFamily="18" charset="0"/>
              </a:rPr>
              <a:t>motivation, beliefs, and  actions</a:t>
            </a:r>
          </a:p>
          <a:p>
            <a:pPr lvl="0"/>
            <a:r>
              <a:rPr lang="en-US" sz="2800" dirty="0" smtClean="0">
                <a:latin typeface="Times Bold Italic" pitchFamily="18" charset="0"/>
              </a:rPr>
              <a:t>Tools</a:t>
            </a:r>
          </a:p>
          <a:p>
            <a:pPr lvl="0"/>
            <a:r>
              <a:rPr lang="en-US" sz="2800" dirty="0" smtClean="0">
                <a:latin typeface="Times Bold Italic" pitchFamily="18" charset="0"/>
              </a:rPr>
              <a:t>Giveaways</a:t>
            </a:r>
          </a:p>
          <a:p>
            <a:pPr lvl="0"/>
            <a:endParaRPr lang="en-US" sz="2400" dirty="0" smtClean="0">
              <a:latin typeface="Times Bold Italic" pitchFamily="18" charset="0"/>
            </a:endParaRPr>
          </a:p>
        </p:txBody>
      </p:sp>
    </p:spTree>
    <p:extLst>
      <p:ext uri="{BB962C8B-B14F-4D97-AF65-F5344CB8AC3E}">
        <p14:creationId xmlns:p14="http://schemas.microsoft.com/office/powerpoint/2010/main" val="4269494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r"/>
            <a:r>
              <a:rPr lang="en-US" dirty="0" smtClean="0">
                <a:latin typeface="Times New Roman" panose="02020603050405020304" pitchFamily="18" charset="0"/>
                <a:cs typeface="Times New Roman" panose="02020603050405020304" pitchFamily="18" charset="0"/>
              </a:rPr>
              <a:t>Writing to Activate</a:t>
            </a:r>
            <a:endParaRPr lang="en-US"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p:txBody>
          <a:bodyPr/>
          <a:lstStyle/>
          <a:p>
            <a:pPr fontAlgn="ctr"/>
            <a:r>
              <a:rPr lang="en-US" dirty="0">
                <a:latin typeface="Times New Roman" pitchFamily="18" charset="0"/>
                <a:cs typeface="Times New Roman" pitchFamily="18" charset="0"/>
              </a:rPr>
              <a:t>Writing gives some form for the formless</a:t>
            </a:r>
          </a:p>
          <a:p>
            <a:pPr lvl="1" fontAlgn="ct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meaning of the writing, not just the </a:t>
            </a:r>
            <a:r>
              <a:rPr lang="en-US" dirty="0" smtClean="0">
                <a:latin typeface="Times New Roman" pitchFamily="18" charset="0"/>
                <a:cs typeface="Times New Roman" pitchFamily="18" charset="0"/>
              </a:rPr>
              <a:t>mechanism</a:t>
            </a:r>
          </a:p>
          <a:p>
            <a:pPr marL="456993" lvl="1" indent="0" fontAlgn="ctr">
              <a:buNone/>
            </a:pPr>
            <a:endParaRPr lang="en-US" sz="1500" dirty="0">
              <a:latin typeface="Times New Roman" pitchFamily="18" charset="0"/>
              <a:cs typeface="Times New Roman" pitchFamily="18" charset="0"/>
            </a:endParaRPr>
          </a:p>
          <a:p>
            <a:pPr marL="461963" indent="-461963" fontAlgn="ctr">
              <a:spcBef>
                <a:spcPts val="0"/>
              </a:spcBef>
            </a:pPr>
            <a:r>
              <a:rPr lang="en-US" dirty="0" smtClean="0">
                <a:latin typeface="Times New Roman"/>
              </a:rPr>
              <a:t>Writing </a:t>
            </a:r>
            <a:r>
              <a:rPr lang="en-US" dirty="0">
                <a:latin typeface="Times New Roman"/>
              </a:rPr>
              <a:t>assignments </a:t>
            </a:r>
            <a:endParaRPr lang="en-US" dirty="0" smtClean="0">
              <a:latin typeface="Times New Roman"/>
            </a:endParaRPr>
          </a:p>
          <a:p>
            <a:pPr marL="861832" lvl="1" indent="-461963" fontAlgn="ctr">
              <a:spcBef>
                <a:spcPts val="0"/>
              </a:spcBef>
            </a:pPr>
            <a:r>
              <a:rPr lang="en-US" dirty="0" smtClean="0">
                <a:latin typeface="Times New Roman"/>
              </a:rPr>
              <a:t>Opportunities </a:t>
            </a:r>
            <a:r>
              <a:rPr lang="en-US" dirty="0">
                <a:latin typeface="Times New Roman"/>
              </a:rPr>
              <a:t>for </a:t>
            </a:r>
            <a:r>
              <a:rPr lang="en-US" dirty="0" smtClean="0">
                <a:latin typeface="Times New Roman"/>
              </a:rPr>
              <a:t>ALL OF US </a:t>
            </a:r>
            <a:r>
              <a:rPr lang="en-US" dirty="0">
                <a:latin typeface="Times New Roman"/>
              </a:rPr>
              <a:t>to think through problems, not only as a means of measuring </a:t>
            </a:r>
            <a:r>
              <a:rPr lang="en-US" dirty="0" smtClean="0">
                <a:latin typeface="Times New Roman"/>
              </a:rPr>
              <a:t>comprehension</a:t>
            </a:r>
          </a:p>
          <a:p>
            <a:pPr marL="461963" lvl="0" indent="-461963" fontAlgn="ctr">
              <a:spcBef>
                <a:spcPts val="0"/>
              </a:spcBef>
            </a:pPr>
            <a:r>
              <a:rPr lang="en-US" dirty="0">
                <a:solidFill>
                  <a:prstClr val="black"/>
                </a:solidFill>
                <a:latin typeface="Times New Roman"/>
              </a:rPr>
              <a:t>Writing as self-renewal</a:t>
            </a:r>
          </a:p>
          <a:p>
            <a:pPr marL="861832" lvl="1" indent="-461963" fontAlgn="ctr">
              <a:spcBef>
                <a:spcPts val="0"/>
              </a:spcBef>
            </a:pPr>
            <a:endParaRPr lang="en-US" dirty="0" smtClean="0">
              <a:latin typeface="Times New Roman"/>
            </a:endParaRPr>
          </a:p>
          <a:p>
            <a:endParaRPr lang="en-US" dirty="0"/>
          </a:p>
        </p:txBody>
      </p:sp>
    </p:spTree>
    <p:extLst>
      <p:ext uri="{BB962C8B-B14F-4D97-AF65-F5344CB8AC3E}">
        <p14:creationId xmlns:p14="http://schemas.microsoft.com/office/powerpoint/2010/main" val="241918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229600" cy="1676400"/>
          </a:xfrm>
          <a:solidFill>
            <a:schemeClr val="bg2">
              <a:lumMod val="75000"/>
              <a:alpha val="67000"/>
            </a:schemeClr>
          </a:solidFill>
        </p:spPr>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PROMPT 1 – </a:t>
            </a:r>
            <a:r>
              <a:rPr lang="en-US" b="1" dirty="0" smtClean="0">
                <a:latin typeface="Times New Roman" panose="02020603050405020304" pitchFamily="18" charset="0"/>
                <a:cs typeface="Times New Roman" panose="02020603050405020304" pitchFamily="18" charset="0"/>
              </a:rPr>
              <a:t>Identify a core value </a:t>
            </a:r>
            <a:r>
              <a:rPr lang="en-US" b="1" i="1" dirty="0" smtClean="0">
                <a:latin typeface="Times New Roman" panose="02020603050405020304" pitchFamily="18" charset="0"/>
                <a:cs typeface="Times New Roman" panose="02020603050405020304" pitchFamily="18" charset="0"/>
              </a:rPr>
              <a:t>relevant/important </a:t>
            </a:r>
            <a:r>
              <a:rPr lang="en-US" b="1" i="1" dirty="0">
                <a:latin typeface="Times New Roman" panose="02020603050405020304" pitchFamily="18" charset="0"/>
                <a:cs typeface="Times New Roman" panose="02020603050405020304" pitchFamily="18" charset="0"/>
              </a:rPr>
              <a:t>to my role in supporting student learning</a:t>
            </a:r>
            <a:r>
              <a:rPr lang="en-US" b="1" i="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4800600"/>
            <a:ext cx="7848600" cy="1877437"/>
          </a:xfrm>
          <a:prstGeom prst="rect">
            <a:avLst/>
          </a:prstGeom>
          <a:noFill/>
        </p:spPr>
        <p:txBody>
          <a:bodyPr wrap="square" rtlCol="0">
            <a:spAutoFit/>
          </a:bodyPr>
          <a:lstStyle/>
          <a:p>
            <a:pPr algn="ctr"/>
            <a:r>
              <a:rPr lang="en-US" sz="2800" b="1" i="1" dirty="0" smtClean="0">
                <a:latin typeface="Times New Roman" panose="02020603050405020304" pitchFamily="18" charset="0"/>
                <a:cs typeface="Times New Roman" panose="02020603050405020304" pitchFamily="18" charset="0"/>
              </a:rPr>
              <a:t>“WHAT </a:t>
            </a:r>
            <a:r>
              <a:rPr lang="en-US" sz="2800" b="1" i="1" dirty="0">
                <a:latin typeface="Times New Roman" panose="02020603050405020304" pitchFamily="18" charset="0"/>
                <a:cs typeface="Times New Roman" panose="02020603050405020304" pitchFamily="18" charset="0"/>
              </a:rPr>
              <a:t>I VALUE ABOUT STUDENT LEARNING, WHAT I VALUE ABOUT STUDENT </a:t>
            </a:r>
            <a:r>
              <a:rPr lang="en-US" sz="2800" b="1" i="1" dirty="0" smtClean="0">
                <a:latin typeface="Times New Roman" panose="02020603050405020304" pitchFamily="18" charset="0"/>
                <a:cs typeface="Times New Roman" panose="02020603050405020304" pitchFamily="18" charset="0"/>
              </a:rPr>
              <a:t>LEARNING, WHAT I VALUE…” </a:t>
            </a:r>
          </a:p>
          <a:p>
            <a:pPr algn="ct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lstStyle/>
          <a:p>
            <a:r>
              <a:rPr lang="en-US" dirty="0" smtClean="0">
                <a:solidFill>
                  <a:schemeClr val="bg1"/>
                </a:solidFill>
              </a:rPr>
              <a:t>Why </a:t>
            </a:r>
            <a:r>
              <a:rPr lang="en-US" i="1" dirty="0" smtClean="0">
                <a:solidFill>
                  <a:schemeClr val="bg1"/>
                </a:solidFill>
              </a:rPr>
              <a:t>This I Believe</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457200" y="2286000"/>
            <a:ext cx="5105400" cy="3505200"/>
          </a:xfrm>
        </p:spPr>
        <p:txBody>
          <a:bodyPr>
            <a:normAutofit/>
          </a:bodyPr>
          <a:lstStyle/>
          <a:p>
            <a:pPr marL="0" lvl="0" indent="0">
              <a:buNone/>
            </a:pPr>
            <a:r>
              <a:rPr lang="en-US" sz="2800" dirty="0" smtClean="0">
                <a:latin typeface="Times New Roman" panose="02020603050405020304" pitchFamily="18" charset="0"/>
                <a:cs typeface="Times New Roman" panose="02020603050405020304" pitchFamily="18" charset="0"/>
              </a:rPr>
              <a:t>“Your beliefs are in jeopardy only when you don’t know what they are.”</a:t>
            </a:r>
          </a:p>
          <a:p>
            <a:pPr marL="0" lvl="0" indent="0">
              <a:buNone/>
            </a:pPr>
            <a:endParaRPr lang="en-US" sz="2800" dirty="0"/>
          </a:p>
          <a:p>
            <a:pPr marL="0" lvl="0" indent="0" algn="r">
              <a:buNone/>
            </a:pPr>
            <a:r>
              <a:rPr lang="en-US" sz="1800" dirty="0" smtClean="0">
                <a:latin typeface="Times New Roman" panose="02020603050405020304" pitchFamily="18" charset="0"/>
                <a:cs typeface="Times New Roman" panose="02020603050405020304" pitchFamily="18" charset="0"/>
              </a:rPr>
              <a:t>- Jay Allison, </a:t>
            </a:r>
            <a:r>
              <a:rPr lang="en-US" sz="1800" i="1" dirty="0" smtClean="0">
                <a:latin typeface="Times New Roman" panose="02020603050405020304" pitchFamily="18" charset="0"/>
                <a:cs typeface="Times New Roman" panose="02020603050405020304" pitchFamily="18" charset="0"/>
              </a:rPr>
              <a:t>This I Believe</a:t>
            </a:r>
            <a:endParaRPr lang="en-US" sz="18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981200"/>
            <a:ext cx="2652542"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338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458200" cy="5257800"/>
          </a:xfrm>
        </p:spPr>
        <p:txBody>
          <a:bodyPr>
            <a:normAutofit/>
          </a:bodyPr>
          <a:lstStyle/>
          <a:p>
            <a:pPr>
              <a:buNone/>
            </a:pPr>
            <a:endParaRPr lang="en-US" sz="1400" i="1" dirty="0" smtClean="0">
              <a:latin typeface="Book Antiqua" pitchFamily="18" charset="0"/>
            </a:endParaRPr>
          </a:p>
          <a:p>
            <a:pPr>
              <a:buNone/>
            </a:pPr>
            <a:endParaRPr lang="en-US" dirty="0" smtClean="0">
              <a:latin typeface="Book Antiqua" pitchFamily="18" charset="0"/>
            </a:endParaRPr>
          </a:p>
          <a:p>
            <a:pPr>
              <a:buNone/>
            </a:pPr>
            <a:endParaRPr lang="en-US" dirty="0" smtClean="0">
              <a:latin typeface="Book Antiqua" pitchFamily="18" charset="0"/>
            </a:endParaRPr>
          </a:p>
          <a:p>
            <a:pPr>
              <a:buNone/>
            </a:pPr>
            <a:endParaRPr lang="en-US" dirty="0" smtClean="0">
              <a:latin typeface="Book Antiqua" pitchFamily="18" charset="0"/>
            </a:endParaRPr>
          </a:p>
          <a:p>
            <a:pPr lvl="1">
              <a:buNone/>
            </a:pPr>
            <a:endParaRPr lang="en-US" dirty="0" smtClean="0">
              <a:latin typeface="Book Antiqua" pitchFamily="18" charset="0"/>
            </a:endParaRPr>
          </a:p>
          <a:p>
            <a:pPr>
              <a:buNone/>
            </a:pPr>
            <a:endParaRPr lang="en-US" dirty="0" smtClean="0">
              <a:latin typeface="Book Antiqua" pitchFamily="18" charset="0"/>
            </a:endParaRPr>
          </a:p>
          <a:p>
            <a:pPr>
              <a:buNone/>
            </a:pPr>
            <a:endParaRPr lang="en-US" dirty="0" smtClean="0">
              <a:latin typeface="Book Antiqua" pitchFamily="18" charset="0"/>
            </a:endParaRPr>
          </a:p>
          <a:p>
            <a:pPr algn="r">
              <a:buNone/>
            </a:pPr>
            <a:endParaRPr lang="en-US" sz="2800" i="1" dirty="0" smtClean="0">
              <a:latin typeface="Book Antiqua" pitchFamily="18" charset="0"/>
            </a:endParaRPr>
          </a:p>
          <a:p>
            <a:pPr>
              <a:buNone/>
            </a:pPr>
            <a:r>
              <a:rPr lang="en-US" sz="1700" i="1" dirty="0" smtClean="0">
                <a:latin typeface="Book Antiqua" pitchFamily="18" charset="0"/>
              </a:rPr>
              <a:t>* See pp. 29-32 of the Aspiring Guide to Critical Thinkers for additional examples</a:t>
            </a:r>
          </a:p>
          <a:p>
            <a:pPr algn="r">
              <a:buNone/>
            </a:pPr>
            <a:r>
              <a:rPr lang="en-US" sz="2300" i="1" dirty="0" smtClean="0">
                <a:latin typeface="Book Antiqua" pitchFamily="18" charset="0"/>
              </a:rPr>
              <a:t>	</a:t>
            </a:r>
          </a:p>
        </p:txBody>
      </p:sp>
      <p:sp>
        <p:nvSpPr>
          <p:cNvPr id="2" name="Title 1"/>
          <p:cNvSpPr>
            <a:spLocks noGrp="1"/>
          </p:cNvSpPr>
          <p:nvPr>
            <p:ph type="title"/>
          </p:nvPr>
        </p:nvSpPr>
        <p:spPr>
          <a:xfrm>
            <a:off x="0" y="0"/>
            <a:ext cx="9144000" cy="1143000"/>
          </a:xfrm>
          <a:solidFill>
            <a:srgbClr val="AD0000"/>
          </a:solidFill>
        </p:spPr>
        <p:txBody>
          <a:bodyPr>
            <a:noAutofit/>
          </a:bodyPr>
          <a:lstStyle/>
          <a:p>
            <a:pPr lvl="1" algn="ctr" rtl="0">
              <a:spcBef>
                <a:spcPct val="0"/>
              </a:spcBef>
            </a:pPr>
            <a:r>
              <a:rPr lang="en-US" sz="4400" dirty="0" smtClean="0">
                <a:solidFill>
                  <a:schemeClr val="bg1"/>
                </a:solidFill>
                <a:latin typeface="Times New Roman" panose="02020603050405020304" pitchFamily="18" charset="0"/>
                <a:cs typeface="Times New Roman" panose="02020603050405020304" pitchFamily="18" charset="0"/>
              </a:rPr>
              <a:t>What is “taken for granted”?</a:t>
            </a:r>
            <a:endParaRPr lang="en-US" sz="4400" dirty="0">
              <a:solidFill>
                <a:schemeClr val="bg1"/>
              </a:solidFill>
              <a:latin typeface="Times New Roman" panose="02020603050405020304" pitchFamily="18" charset="0"/>
              <a:cs typeface="Times New Roman" panose="02020603050405020304" pitchFamily="18" charset="0"/>
            </a:endParaRPr>
          </a:p>
        </p:txBody>
      </p:sp>
      <p:grpSp>
        <p:nvGrpSpPr>
          <p:cNvPr id="5" name="Group 11"/>
          <p:cNvGrpSpPr/>
          <p:nvPr/>
        </p:nvGrpSpPr>
        <p:grpSpPr>
          <a:xfrm>
            <a:off x="1028700" y="2438400"/>
            <a:ext cx="7315200" cy="2819400"/>
            <a:chOff x="990600" y="3276600"/>
            <a:chExt cx="7315200" cy="2819400"/>
          </a:xfrm>
        </p:grpSpPr>
        <p:sp>
          <p:nvSpPr>
            <p:cNvPr id="4" name="Oval 3"/>
            <p:cNvSpPr/>
            <p:nvPr/>
          </p:nvSpPr>
          <p:spPr>
            <a:xfrm>
              <a:off x="990600" y="3276600"/>
              <a:ext cx="2362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prstClr val="white"/>
                  </a:solidFill>
                  <a:latin typeface="Book Antiqua" pitchFamily="18" charset="0"/>
                </a:rPr>
                <a:t>INFORMATION</a:t>
              </a:r>
            </a:p>
            <a:p>
              <a:pPr algn="ctr" fontAlgn="auto">
                <a:spcBef>
                  <a:spcPts val="0"/>
                </a:spcBef>
                <a:spcAft>
                  <a:spcPts val="0"/>
                </a:spcAft>
              </a:pPr>
              <a:r>
                <a:rPr lang="en-US" sz="1400" b="1" dirty="0" smtClean="0">
                  <a:solidFill>
                    <a:prstClr val="white"/>
                  </a:solidFill>
                  <a:latin typeface="Book Antiqua" pitchFamily="18" charset="0"/>
                </a:rPr>
                <a:t>(situation)</a:t>
              </a:r>
              <a:endParaRPr lang="en-US" sz="1400" b="1" dirty="0">
                <a:solidFill>
                  <a:prstClr val="white"/>
                </a:solidFill>
                <a:latin typeface="Book Antiqua" pitchFamily="18" charset="0"/>
              </a:endParaRPr>
            </a:p>
          </p:txBody>
        </p:sp>
        <p:cxnSp>
          <p:nvCxnSpPr>
            <p:cNvPr id="6" name="Straight Arrow Connector 5"/>
            <p:cNvCxnSpPr/>
            <p:nvPr/>
          </p:nvCxnSpPr>
          <p:spPr>
            <a:xfrm>
              <a:off x="3429000" y="4038600"/>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48400" y="3352800"/>
              <a:ext cx="2057400" cy="1066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white"/>
                  </a:solidFill>
                  <a:latin typeface="Book Antiqua" pitchFamily="18" charset="0"/>
                </a:rPr>
                <a:t>Inference (conclusion)</a:t>
              </a:r>
              <a:endParaRPr lang="en-US" sz="1800" b="1" dirty="0">
                <a:solidFill>
                  <a:prstClr val="white"/>
                </a:solidFill>
                <a:latin typeface="Book Antiqua" pitchFamily="18" charset="0"/>
              </a:endParaRPr>
            </a:p>
          </p:txBody>
        </p:sp>
        <p:sp>
          <p:nvSpPr>
            <p:cNvPr id="11" name="Rectangle 10"/>
            <p:cNvSpPr/>
            <p:nvPr/>
          </p:nvSpPr>
          <p:spPr>
            <a:xfrm>
              <a:off x="3505200" y="5029200"/>
              <a:ext cx="2743200" cy="1066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white"/>
                  </a:solidFill>
                  <a:latin typeface="Book Antiqua" pitchFamily="18" charset="0"/>
                </a:rPr>
                <a:t>Assumption </a:t>
              </a:r>
            </a:p>
            <a:p>
              <a:pPr algn="ctr" fontAlgn="auto">
                <a:spcBef>
                  <a:spcPts val="0"/>
                </a:spcBef>
                <a:spcAft>
                  <a:spcPts val="0"/>
                </a:spcAft>
              </a:pPr>
              <a:r>
                <a:rPr lang="en-US" sz="1800" b="1" dirty="0" smtClean="0">
                  <a:solidFill>
                    <a:prstClr val="white"/>
                  </a:solidFill>
                  <a:latin typeface="Book Antiqua" pitchFamily="18" charset="0"/>
                </a:rPr>
                <a:t>(beliefs you take for granted)</a:t>
              </a:r>
              <a:endParaRPr lang="en-US" sz="1800" b="1" dirty="0">
                <a:solidFill>
                  <a:prstClr val="white"/>
                </a:solidFill>
                <a:latin typeface="Book Antiqua" pitchFamily="18" charset="0"/>
              </a:endParaRPr>
            </a:p>
          </p:txBody>
        </p:sp>
        <p:cxnSp>
          <p:nvCxnSpPr>
            <p:cNvPr id="19" name="Elbow Connector 18"/>
            <p:cNvCxnSpPr/>
            <p:nvPr/>
          </p:nvCxnSpPr>
          <p:spPr>
            <a:xfrm>
              <a:off x="2133600" y="4800600"/>
              <a:ext cx="1219200" cy="609600"/>
            </a:xfrm>
            <a:prstGeom prst="bentConnector3">
              <a:avLst>
                <a:gd name="adj1" fmla="val 368"/>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nvGrpSpPr>
            <p:cNvPr id="7" name="Group 51"/>
            <p:cNvGrpSpPr/>
            <p:nvPr/>
          </p:nvGrpSpPr>
          <p:grpSpPr>
            <a:xfrm>
              <a:off x="6400800" y="4648200"/>
              <a:ext cx="1219200" cy="1143000"/>
              <a:chOff x="5715000" y="4495800"/>
              <a:chExt cx="990600" cy="915194"/>
            </a:xfrm>
          </p:grpSpPr>
          <p:cxnSp>
            <p:nvCxnSpPr>
              <p:cNvPr id="48" name="Straight Connector 47"/>
              <p:cNvCxnSpPr/>
              <p:nvPr/>
            </p:nvCxnSpPr>
            <p:spPr>
              <a:xfrm>
                <a:off x="5715000" y="5410200"/>
                <a:ext cx="9906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6247606" y="4953000"/>
                <a:ext cx="915194" cy="794"/>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8773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normAutofit fontScale="90000"/>
          </a:bodyPr>
          <a:lstStyle/>
          <a:p>
            <a:pPr marL="0" lvl="0" indent="0"/>
            <a:r>
              <a:rPr lang="en-US" dirty="0">
                <a:solidFill>
                  <a:schemeClr val="bg1"/>
                </a:solidFill>
                <a:latin typeface="Times New Roman" panose="02020603050405020304" pitchFamily="18" charset="0"/>
                <a:cs typeface="Times New Roman" panose="02020603050405020304" pitchFamily="18" charset="0"/>
              </a:rPr>
              <a:t>How would you describe your </a:t>
            </a:r>
            <a:r>
              <a:rPr lang="en-US" dirty="0" smtClean="0">
                <a:solidFill>
                  <a:schemeClr val="bg1"/>
                </a:solidFill>
                <a:latin typeface="Times New Roman" panose="02020603050405020304" pitchFamily="18" charset="0"/>
                <a:cs typeface="Times New Roman" panose="02020603050405020304" pitchFamily="18" charset="0"/>
              </a:rPr>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experience </a:t>
            </a:r>
            <a:r>
              <a:rPr lang="en-US" dirty="0">
                <a:solidFill>
                  <a:schemeClr val="bg1"/>
                </a:solidFill>
                <a:latin typeface="Times New Roman" panose="02020603050405020304" pitchFamily="18" charset="0"/>
                <a:cs typeface="Times New Roman" panose="02020603050405020304" pitchFamily="18" charset="0"/>
              </a:rPr>
              <a:t>of </a:t>
            </a:r>
            <a:r>
              <a:rPr lang="en-US" dirty="0" smtClean="0">
                <a:solidFill>
                  <a:schemeClr val="bg1"/>
                </a:solidFill>
                <a:latin typeface="Times New Roman" panose="02020603050405020304" pitchFamily="18" charset="0"/>
                <a:cs typeface="Times New Roman" panose="02020603050405020304" pitchFamily="18" charset="0"/>
              </a:rPr>
              <a:t>reading </a:t>
            </a:r>
            <a:r>
              <a:rPr lang="en-US" i="1" dirty="0">
                <a:solidFill>
                  <a:schemeClr val="bg1"/>
                </a:solidFill>
                <a:latin typeface="Times New Roman" panose="02020603050405020304" pitchFamily="18" charset="0"/>
                <a:cs typeface="Times New Roman" panose="02020603050405020304" pitchFamily="18" charset="0"/>
              </a:rPr>
              <a:t>This I Believe?</a:t>
            </a:r>
          </a:p>
        </p:txBody>
      </p:sp>
      <p:pic>
        <p:nvPicPr>
          <p:cNvPr id="8" name="Picture 7"/>
          <p:cNvPicPr/>
          <p:nvPr/>
        </p:nvPicPr>
        <p:blipFill rotWithShape="1">
          <a:blip r:embed="rId3"/>
          <a:srcRect l="20128" t="22359" r="20000" b="14051"/>
          <a:stretch/>
        </p:blipFill>
        <p:spPr bwMode="auto">
          <a:xfrm>
            <a:off x="461645" y="1371600"/>
            <a:ext cx="8301355" cy="53340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3134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AD0000"/>
          </a:solidFill>
        </p:spPr>
        <p:txBody>
          <a:bodyPr/>
          <a:lstStyle/>
          <a:p>
            <a:r>
              <a:rPr lang="en-US" i="1" dirty="0" smtClean="0">
                <a:solidFill>
                  <a:schemeClr val="bg1"/>
                </a:solidFill>
                <a:latin typeface="Times New Roman" panose="02020603050405020304" pitchFamily="18" charset="0"/>
                <a:cs typeface="Times New Roman" panose="02020603050405020304" pitchFamily="18" charset="0"/>
              </a:rPr>
              <a:t>This I Believe </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UofL</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TIB Submission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ofL Essay Por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6139934"/>
            <a:ext cx="3048000" cy="369332"/>
          </a:xfrm>
          <a:prstGeom prst="rect">
            <a:avLst/>
          </a:prstGeom>
        </p:spPr>
        <p:txBody>
          <a:bodyPr wrap="square">
            <a:spAutoFit/>
          </a:bodyPr>
          <a:lstStyle/>
          <a:p>
            <a:r>
              <a:rPr lang="en-US" dirty="0"/>
              <a:t>l</a:t>
            </a:r>
            <a:r>
              <a:rPr lang="en-US" dirty="0" smtClean="0"/>
              <a:t>ouisville.edu/</a:t>
            </a:r>
            <a:r>
              <a:rPr lang="en-US" dirty="0" err="1" smtClean="0"/>
              <a:t>bookincommon</a:t>
            </a:r>
            <a:endParaRPr lang="en-US" dirty="0"/>
          </a:p>
        </p:txBody>
      </p:sp>
    </p:spTree>
    <p:extLst>
      <p:ext uri="{BB962C8B-B14F-4D97-AF65-F5344CB8AC3E}">
        <p14:creationId xmlns:p14="http://schemas.microsoft.com/office/powerpoint/2010/main" val="4171125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necting content, belief, and action:  Teaching with the 2013 BinC, This I Believe&amp;quot;&quot;/&gt;&lt;property id=&quot;20307&quot; value=&quot;269&quot;/&gt;&lt;/object&gt;&lt;object type=&quot;3&quot; unique_id=&quot;10005&quot;&gt;&lt;property id=&quot;20148&quot; value=&quot;5&quot;/&gt;&lt;property id=&quot;20300&quot; value=&quot;Slide 2 - &amp;quot;Connecting content, belief, and action: &amp;#x0D;&amp;#x0A;Session Objectives&amp;quot;&quot;/&gt;&lt;property id=&quot;20307&quot; value=&quot;270&quot;/&gt;&lt;/object&gt;&lt;object type=&quot;3&quot; unique_id=&quot;10006&quot;&gt;&lt;property id=&quot;20148&quot; value=&quot;5&quot;/&gt;&lt;property id=&quot;20300&quot; value=&quot;Slide 3 - &amp;quot;One sentence This I Believe&amp;quot;&quot;/&gt;&lt;property id=&quot;20307&quot; value=&quot;319&quot;/&gt;&lt;/object&gt;&lt;object type=&quot;3&quot; unique_id=&quot;10007&quot;&gt;&lt;property id=&quot;20148&quot; value=&quot;5&quot;/&gt;&lt;property id=&quot;20300&quot; value=&quot;Slide 4 - &amp;quot;Free Write – Start your,  ‘This I Believe’ (#1 on the worksheet)&amp;quot;&quot;/&gt;&lt;property id=&quot;20307&quot; value=&quot;271&quot;/&gt;&lt;/object&gt;&lt;object type=&quot;3&quot; unique_id=&quot;10008&quot;&gt;&lt;property id=&quot;20148&quot; value=&quot;5&quot;/&gt;&lt;property id=&quot;20300&quot; value=&quot;Slide 5 - &amp;quot;This I believe interlude&amp;quot;&quot;/&gt;&lt;property id=&quot;20307&quot; value=&quot;285&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7 - &amp;quot;So, if we’re supposed to &amp;#x0D;&amp;#x0A;“meet them where they are”…&amp;quot;&quot;/&gt;&lt;property id=&quot;20307&quot; value=&quot;265&quot;/&gt;&lt;/object&gt;&lt;object type=&quot;3&quot; unique_id=&quot;10011&quot;&gt;&lt;property id=&quot;20148&quot; value=&quot;5&quot;/&gt;&lt;property id=&quot;20300&quot; value=&quot;Slide 8 - &amp;quot;Chalk Talk &amp;quot;&quot;/&gt;&lt;property id=&quot;20307&quot; value=&quot;266&quot;/&gt;&lt;/object&gt;&lt;object type=&quot;3&quot; unique_id=&quot;10012&quot;&gt;&lt;property id=&quot;20148&quot; value=&quot;5&quot;/&gt;&lt;property id=&quot;20300&quot; value=&quot;Slide 9 - &amp;quot;Notes on this Teaching Tool: &amp;#x0D;&amp;#x0A;Chalk Talk&amp;quot;&quot;/&gt;&lt;property id=&quot;20307&quot; value=&quot;308&quot;/&gt;&lt;/object&gt;&lt;object type=&quot;3&quot; unique_id=&quot;10013&quot;&gt;&lt;property id=&quot;20148&quot; value=&quot;5&quot;/&gt;&lt;property id=&quot;20300&quot; value=&quot;Slide 10 - &amp;quot;Main Themes: &amp;#x0D;&amp;#x0A;Why Students Don’t Persist&amp;quot;&quot;/&gt;&lt;property id=&quot;20307&quot; value=&quot;278&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320&quot;/&gt;&lt;/object&gt;&lt;object type=&quot;3&quot; unique_id=&quot;10016&quot;&gt;&lt;property id=&quot;20148&quot; value=&quot;5&quot;/&gt;&lt;property id=&quot;20300&quot; value=&quot;Slide 13 - &amp;quot;Think | Pair | Share&amp;quot;&quot;/&gt;&lt;property id=&quot;20307&quot; value=&quot;311&quot;/&gt;&lt;/object&gt;&lt;object type=&quot;3&quot; unique_id=&quot;10017&quot;&gt;&lt;property id=&quot;20148&quot; value=&quot;5&quot;/&gt;&lt;property id=&quot;20300&quot; value=&quot;Slide 14&quot;/&gt;&lt;property id=&quot;20307&quot; value=&quot;313&quot;/&gt;&lt;/object&gt;&lt;object type=&quot;3&quot; unique_id=&quot;10018&quot;&gt;&lt;property id=&quot;20148&quot; value=&quot;5&quot;/&gt;&lt;property id=&quot;20300&quot; value=&quot;Slide 15 - &amp;quot;Book-in-Common (BinC)&amp;quot;&quot;/&gt;&lt;property id=&quot;20307&quot; value=&quot;273&quot;/&gt;&lt;/object&gt;&lt;object type=&quot;3&quot; unique_id=&quot;10019&quot;&gt;&lt;property id=&quot;20148&quot; value=&quot;5&quot;/&gt;&lt;property id=&quot;20300&quot; value=&quot;Slide 16&quot;/&gt;&lt;property id=&quot;20307&quot; value=&quot;312&quot;/&gt;&lt;/object&gt;&lt;object type=&quot;3&quot; unique_id=&quot;10020&quot;&gt;&lt;property id=&quot;20148&quot; value=&quot;5&quot;/&gt;&lt;property id=&quot;20300&quot; value=&quot;Slide 17 - &amp;quot;Why this common reading?&amp;quot;&quot;/&gt;&lt;property id=&quot;20307&quot; value=&quot;274&quot;/&gt;&lt;/object&gt;&lt;object type=&quot;3&quot; unique_id=&quot;10021&quot;&gt;&lt;property id=&quot;20148&quot; value=&quot;5&quot;/&gt;&lt;property id=&quot;20300&quot; value=&quot;Slide 18 - &amp;quot;Why this common reading?&amp;quot;&quot;/&gt;&lt;property id=&quot;20307&quot; value=&quot;276&quot;/&gt;&lt;/object&gt;&lt;object type=&quot;3&quot; unique_id=&quot;10022&quot;&gt;&lt;property id=&quot;20148&quot; value=&quot;5&quot;/&gt;&lt;property id=&quot;20300&quot; value=&quot;Slide 19 - &amp;quot;Why this common reading?&amp;quot;&quot;/&gt;&lt;property id=&quot;20307&quot; value=&quot;277&quot;/&gt;&lt;/object&gt;&lt;object type=&quot;3&quot; unique_id=&quot;10023&quot;&gt;&lt;property id=&quot;20148&quot; value=&quot;5&quot;/&gt;&lt;property id=&quot;20300&quot; value=&quot;Slide 20 - &amp;quot;This I believe interlude&amp;quot;&quot;/&gt;&lt;property id=&quot;20307&quot; value=&quot;280&quot;/&gt;&lt;/object&gt;&lt;object type=&quot;3&quot; unique_id=&quot;10024&quot;&gt;&lt;property id=&quot;20148&quot; value=&quot;5&quot;/&gt;&lt;property id=&quot;20300&quot; value=&quot;Slide 21 - &amp;quot;Low stakes ways to integrate &amp;#x0D;&amp;#x0A;This I Believe&amp;quot;&quot;/&gt;&lt;property id=&quot;20307&quot; value=&quot;290&quot;/&gt;&lt;/object&gt;&lt;object type=&quot;3&quot; unique_id=&quot;10025&quot;&gt;&lt;property id=&quot;20148&quot; value=&quot;5&quot;/&gt;&lt;property id=&quot;20300&quot; value=&quot;Slide 22 - &amp;quot;Low stakes ways to integrate &amp;#x0D;&amp;#x0A;This I Believe (cont’d)&amp;quot;&quot;/&gt;&lt;property id=&quot;20307&quot; value=&quot;292&quot;/&gt;&lt;/object&gt;&lt;object type=&quot;3&quot; unique_id=&quot;10026&quot;&gt;&lt;property id=&quot;20148&quot; value=&quot;5&quot;/&gt;&lt;property id=&quot;20300&quot; value=&quot;Slide 23 - &amp;quot;Low stakes ways to integrate &amp;#x0D;&amp;#x0A;This I Believe (cont’d)&amp;quot;&quot;/&gt;&lt;property id=&quot;20307&quot; value=&quot;291&quot;/&gt;&lt;/object&gt;&lt;object type=&quot;3&quot; unique_id=&quot;10027&quot;&gt;&lt;property id=&quot;20148&quot; value=&quot;5&quot;/&gt;&lt;property id=&quot;20300&quot; value=&quot;Slide 24 - &amp;quot;What are Fundamental and Powerful (F&amp;amp;P) Concepts&amp;quot;&quot;/&gt;&lt;property id=&quot;20307&quot; value=&quot;259&quot;/&gt;&lt;/object&gt;&lt;object type=&quot;3&quot; unique_id=&quot;10028&quot;&gt;&lt;property id=&quot;20148&quot; value=&quot;5&quot;/&gt;&lt;property id=&quot;20300&quot; value=&quot;Slide 25&quot;/&gt;&lt;property id=&quot;20307&quot; value=&quot;309&quot;/&gt;&lt;/object&gt;&lt;object type=&quot;3&quot; unique_id=&quot;10029&quot;&gt;&lt;property id=&quot;20148&quot; value=&quot;5&quot;/&gt;&lt;property id=&quot;20300&quot; value=&quot;Slide 26 - &amp;quot;Notes on this Teaching Tool: &amp;#x0D;&amp;#x0A;One minute paper&amp;quot;&quot;/&gt;&lt;property id=&quot;20307&quot; value=&quot;310&quot;/&gt;&lt;/object&gt;&lt;object type=&quot;3&quot; unique_id=&quot;10030&quot;&gt;&lt;property id=&quot;20148&quot; value=&quot;5&quot;/&gt;&lt;property id=&quot;20300&quot; value=&quot;Slide 27 - &amp;quot;This I believe interlude&amp;quot;&quot;/&gt;&lt;property id=&quot;20307&quot; value=&quot;288&quot;/&gt;&lt;/object&gt;&lt;object type=&quot;3&quot; unique_id=&quot;10031&quot;&gt;&lt;property id=&quot;20148&quot; value=&quot;5&quot;/&gt;&lt;property id=&quot;20300&quot; value=&quot;Slide 28 - &amp;quot;Why might it be difficult for students (or anyone) to state their beliefs?&amp;quot;&quot;/&gt;&lt;property id=&quot;20307&quot; value=&quot;300&quot;/&gt;&lt;/object&gt;&lt;object type=&quot;3&quot; unique_id=&quot;10032&quot;&gt;&lt;property id=&quot;20148&quot; value=&quot;5&quot;/&gt;&lt;property id=&quot;20300&quot; value=&quot;Slide 29 - &amp;quot;Check your inferences&amp;quot;&quot;/&gt;&lt;property id=&quot;20307&quot; value=&quot;314&quot;/&gt;&lt;/object&gt;&lt;object type=&quot;3&quot; unique_id=&quot;10033&quot;&gt;&lt;property id=&quot;20148&quot; value=&quot;5&quot;/&gt;&lt;property id=&quot;20300&quot; value=&quot;Slide 30 - &amp;quot;Free Write – Return to your,  ‘This I Believe’ from #1&amp;quot;&quot;/&gt;&lt;property id=&quot;20307&quot; value=&quot;302&quot;/&gt;&lt;/object&gt;&lt;object type=&quot;3&quot; unique_id=&quot;10034&quot;&gt;&lt;property id=&quot;20148&quot; value=&quot;5&quot;/&gt;&lt;property id=&quot;20300&quot; value=&quot;Slide 31 - &amp;quot;Main Themes: &amp;#x0D;&amp;#x0A;Why Students Don’t Persist&amp;quot;&quot;/&gt;&lt;property id=&quot;20307&quot; value=&quot;299&quot;/&gt;&lt;/object&gt;&lt;object type=&quot;3&quot; unique_id=&quot;10035&quot;&gt;&lt;property id=&quot;20148&quot; value=&quot;5&quot;/&gt;&lt;property id=&quot;20300&quot; value=&quot;Slide 32 - &amp;quot;Students may not read well.&amp;quot;&quot;/&gt;&lt;property id=&quot;20307&quot; value=&quot;298&quot;/&gt;&lt;/object&gt;&lt;object type=&quot;3&quot; unique_id=&quot;10036&quot;&gt;&lt;property id=&quot;20148&quot; value=&quot;5&quot;/&gt;&lt;property id=&quot;20300&quot; value=&quot;Slide 33 - &amp;quot;Students don’t have to write much.&amp;quot;&quot;/&gt;&lt;property id=&quot;20307&quot; value=&quot;301&quot;/&gt;&lt;/object&gt;&lt;object type=&quot;3&quot; unique_id=&quot;10037&quot;&gt;&lt;property id=&quot;20148&quot; value=&quot;5&quot;/&gt;&lt;property id=&quot;20300&quot; value=&quot;Slide 34 - &amp;quot;Results:  They ask the instructor to tell them what was “important” or what they “need to know.”&amp;quot;&quot;/&gt;&lt;property id=&quot;20307&quot; value=&quot;315&quot;/&gt;&lt;/object&gt;&lt;object type=&quot;3&quot; unique_id=&quot;10038&quot;&gt;&lt;property id=&quot;20148&quot; value=&quot;5&quot;/&gt;&lt;property id=&quot;20300&quot; value=&quot;Slide 35 - &amp;quot;Bloom’s taxonomy&amp;quot;&quot;/&gt;&lt;property id=&quot;20307&quot; value=&quot;306&quot;/&gt;&lt;/object&gt;&lt;object type=&quot;3&quot; unique_id=&quot;10039&quot;&gt;&lt;property id=&quot;20148&quot; value=&quot;5&quot;/&gt;&lt;property id=&quot;20300&quot; value=&quot;Slide 36 - &amp;quot;Bloom’s taxonomy&amp;quot;&quot;/&gt;&lt;property id=&quot;20307&quot; value=&quot;307&quot;/&gt;&lt;/object&gt;&lt;object type=&quot;3&quot; unique_id=&quot;10040&quot;&gt;&lt;property id=&quot;20148&quot; value=&quot;5&quot;/&gt;&lt;property id=&quot;20300&quot; value=&quot;Slide 37 - &amp;quot;Writing to activate&amp;quot;&quot;/&gt;&lt;property id=&quot;20307&quot; value=&quot;294&quot;/&gt;&lt;/object&gt;&lt;object type=&quot;3&quot; unique_id=&quot;10041&quot;&gt;&lt;property id=&quot;20148&quot; value=&quot;5&quot;/&gt;&lt;property id=&quot;20300&quot; value=&quot;Slide 38 - &amp;quot;The Power of Regular Writing&amp;quot;&quot;/&gt;&lt;property id=&quot;20307&quot; value=&quot;297&quot;/&gt;&lt;/object&gt;&lt;object type=&quot;3&quot; unique_id=&quot;10042&quot;&gt;&lt;property id=&quot;20148&quot; value=&quot;5&quot;/&gt;&lt;property id=&quot;20300&quot; value=&quot;Slide 39 - &amp;quot;Writing to activate&amp;quot;&quot;/&gt;&lt;property id=&quot;20307&quot; value=&quot;305&quot;/&gt;&lt;/object&gt;&lt;object type=&quot;3&quot; unique_id=&quot;10043&quot;&gt;&lt;property id=&quot;20148&quot; value=&quot;5&quot;/&gt;&lt;property id=&quot;20300&quot; value=&quot;Slide 40 - &amp;quot;Teaching Term:  Metacognition&amp;quot;&quot;/&gt;&lt;property id=&quot;20307&quot; value=&quot;296&quot;/&gt;&lt;/object&gt;&lt;object type=&quot;3&quot; unique_id=&quot;10044&quot;&gt;&lt;property id=&quot;20148&quot; value=&quot;5&quot;/&gt;&lt;property id=&quot;20300&quot; value=&quot;Slide 41 - &amp;quot;Writing to activate – tapping &amp;#x0D;&amp;#x0A;“Beliefs as Action”&amp;#x0D;&amp;#x0A; versus opinion&amp;quot;&quot;/&gt;&lt;property id=&quot;20307&quot; value=&quot;316&quot;/&gt;&lt;/object&gt;&lt;object type=&quot;3&quot; unique_id=&quot;10045&quot;&gt;&lt;property id=&quot;20148&quot; value=&quot;5&quot;/&gt;&lt;property id=&quot;20300&quot; value=&quot;Slide 42 - &amp;quot;10 Insights&amp;quot;&quot;/&gt;&lt;property id=&quot;20307&quot; value=&quot;318&quot;/&gt;&lt;/object&gt;&lt;object type=&quot;3&quot; unique_id=&quot;10046&quot;&gt;&lt;property id=&quot;20148&quot; value=&quot;5&quot;/&gt;&lt;property id=&quot;20300&quot; value=&quot;Slide 43 - &amp;quot;This I Believe – UofL&amp;quot;&quot;/&gt;&lt;property id=&quot;20307&quot; value=&quot;321&quot;/&gt;&lt;/object&gt;&lt;object type=&quot;3&quot; unique_id=&quot;10047&quot;&gt;&lt;property id=&quot;20148&quot; value=&quot;5&quot;/&gt;&lt;property id=&quot;20300&quot; value=&quot;Slide 44 - &amp;quot;     &amp;#x0D;&amp;#x0A;       References&amp;quot;&quot;/&gt;&lt;property id=&quot;20307&quot; value=&quot;303&quot;/&gt;&lt;/object&gt;&lt;/object&gt;&lt;/object&gt;&lt;/database&gt;"/>
  <p:tag name="SECTOMILLISECCONVERTED" val="1"/>
</p:tagLst>
</file>

<file path=ppt/theme/theme1.xml><?xml version="1.0" encoding="utf-8"?>
<a:theme xmlns:a="http://schemas.openxmlformats.org/drawingml/2006/main" name="uofl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ofl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5.xml><?xml version="1.0" encoding="utf-8"?>
<a:theme xmlns:a="http://schemas.openxmlformats.org/drawingml/2006/main" name="Autum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2_uofl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TotalTime>
  <Words>2049</Words>
  <Application>Microsoft Office PowerPoint</Application>
  <PresentationFormat>On-screen Show (4:3)</PresentationFormat>
  <Paragraphs>353</Paragraphs>
  <Slides>21</Slides>
  <Notes>21</Notes>
  <HiddenSlides>3</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21</vt:i4>
      </vt:variant>
    </vt:vector>
  </HeadingPairs>
  <TitlesOfParts>
    <vt:vector size="43" baseType="lpstr">
      <vt:lpstr>Arial</vt:lpstr>
      <vt:lpstr>Book Antiqua</vt:lpstr>
      <vt:lpstr>Calibri</vt:lpstr>
      <vt:lpstr>Cambria Math</vt:lpstr>
      <vt:lpstr>Century Schoolbook</vt:lpstr>
      <vt:lpstr>Courier New</vt:lpstr>
      <vt:lpstr>Helvetica 55 Roman</vt:lpstr>
      <vt:lpstr>Helvetica Neue</vt:lpstr>
      <vt:lpstr>Helvetica Neue Bold Condensed</vt:lpstr>
      <vt:lpstr>HelveticaNeueLT Std</vt:lpstr>
      <vt:lpstr>HelveticaNeueLT Std Med Cn</vt:lpstr>
      <vt:lpstr>Times Bold Italic</vt:lpstr>
      <vt:lpstr>Times New Roman</vt:lpstr>
      <vt:lpstr>Trebuchet MS</vt:lpstr>
      <vt:lpstr>Wingdings</vt:lpstr>
      <vt:lpstr>Wingdings 2</vt:lpstr>
      <vt:lpstr>uofl box</vt:lpstr>
      <vt:lpstr>4_Office Theme</vt:lpstr>
      <vt:lpstr>1_Office Theme</vt:lpstr>
      <vt:lpstr>1_uofl box</vt:lpstr>
      <vt:lpstr>Autumn</vt:lpstr>
      <vt:lpstr>2_uofl box</vt:lpstr>
      <vt:lpstr>PowerPoint Presentation</vt:lpstr>
      <vt:lpstr>“What do you believe about  teaching and learning?”</vt:lpstr>
      <vt:lpstr>What do you believe about  teaching and learning?</vt:lpstr>
      <vt:lpstr>Writing to Activate</vt:lpstr>
      <vt:lpstr>PowerPoint Presentation</vt:lpstr>
      <vt:lpstr>Why This I Believe?</vt:lpstr>
      <vt:lpstr>What is “taken for granted”?</vt:lpstr>
      <vt:lpstr>How would you describe your  experience of reading This I Believe?</vt:lpstr>
      <vt:lpstr>This I Believe – UofL</vt:lpstr>
      <vt:lpstr>How would you describe your experience of writing a belief statement?</vt:lpstr>
      <vt:lpstr>PowerPoint Presentation</vt:lpstr>
      <vt:lpstr>Practice Makes Practice</vt:lpstr>
      <vt:lpstr>This I Believe Interlude</vt:lpstr>
      <vt:lpstr>PowerPoint Presentation</vt:lpstr>
      <vt:lpstr>This I Believe as a Teaching Tool</vt:lpstr>
      <vt:lpstr>This I Believe as a Teaching Tool</vt:lpstr>
      <vt:lpstr>This I Believe as a Teaching Tool</vt:lpstr>
      <vt:lpstr>This I Believe as a Teaching Tool</vt:lpstr>
      <vt:lpstr>Why might it be difficult for students (or anyone) to state their beliefs?</vt:lpstr>
      <vt:lpstr>Resources for &amp; with This I Believe</vt:lpstr>
      <vt:lpstr>            References</vt:lpstr>
    </vt:vector>
  </TitlesOfParts>
  <Company>University of Louisville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N</dc:creator>
  <cp:lastModifiedBy>Gupta,Nisha</cp:lastModifiedBy>
  <cp:revision>106</cp:revision>
  <cp:lastPrinted>2014-02-05T19:36:56Z</cp:lastPrinted>
  <dcterms:created xsi:type="dcterms:W3CDTF">2013-07-25T15:03:50Z</dcterms:created>
  <dcterms:modified xsi:type="dcterms:W3CDTF">2014-02-05T19:45:02Z</dcterms:modified>
</cp:coreProperties>
</file>